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396" r:id="rId3"/>
    <p:sldId id="380" r:id="rId4"/>
    <p:sldId id="404" r:id="rId5"/>
    <p:sldId id="294" r:id="rId6"/>
    <p:sldId id="397" r:id="rId7"/>
    <p:sldId id="399" r:id="rId8"/>
    <p:sldId id="361" r:id="rId9"/>
    <p:sldId id="376" r:id="rId10"/>
    <p:sldId id="410" r:id="rId11"/>
    <p:sldId id="411" r:id="rId12"/>
    <p:sldId id="412" r:id="rId13"/>
    <p:sldId id="365" r:id="rId14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  <a:srgbClr val="006600"/>
    <a:srgbClr val="CC0099"/>
    <a:srgbClr val="FF3399"/>
    <a:srgbClr val="FF99CC"/>
    <a:srgbClr val="00CC66"/>
    <a:srgbClr val="66FFCC"/>
    <a:srgbClr val="CC66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56" autoAdjust="0"/>
    <p:restoredTop sz="97711" autoAdjust="0"/>
  </p:normalViewPr>
  <p:slideViewPr>
    <p:cSldViewPr>
      <p:cViewPr>
        <p:scale>
          <a:sx n="70" d="100"/>
          <a:sy n="70" d="100"/>
        </p:scale>
        <p:origin x="-1590" y="-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7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7B4249A0-F225-4BCF-A9D7-A661D36326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805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714875"/>
            <a:ext cx="5437187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DF792CDF-CBEA-45BA-96A2-22A10E3B03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0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3778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228789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685428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25062323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067287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514221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728348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752570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763865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383079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9501130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5321232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3" y="1700808"/>
            <a:ext cx="6405562" cy="1542455"/>
          </a:xfr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SETTEMBRE 2015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OSSERVATORIO STAMPA - FCP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876925"/>
            <a:ext cx="4959350" cy="6477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</a:pPr>
            <a:endParaRPr lang="it-IT" altLang="it-IT" sz="1800" smtClean="0"/>
          </a:p>
          <a:p>
            <a:pPr eaLnBrk="1" hangingPunct="1"/>
            <a:endParaRPr lang="it-IT" altLang="it-IT" sz="180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571280" y="607040"/>
            <a:ext cx="1584325" cy="863600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1979613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2000" b="0" dirty="0">
                <a:latin typeface="Arial" panose="020B0604020202020204" pitchFamily="34" charset="0"/>
                <a:cs typeface="Arial" panose="020B0604020202020204" pitchFamily="34" charset="0"/>
              </a:rPr>
              <a:t>Milano</a:t>
            </a:r>
            <a:r>
              <a:rPr lang="it-IT" altLang="it-I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28 ottobre 2015</a:t>
            </a: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533" name="Rectangle 6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7807"/>
            <a:ext cx="8785225" cy="98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Testate divise per Gruppi</a:t>
            </a:r>
            <a:b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Gennaio 2014 – Settembre 2015 </a:t>
            </a: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FATTURATI (per 1.000) E SPAZI</a:t>
            </a:r>
            <a: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sz="1800" dirty="0" smtClean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430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425061"/>
              </p:ext>
            </p:extLst>
          </p:nvPr>
        </p:nvGraphicFramePr>
        <p:xfrm>
          <a:off x="215900" y="1076325"/>
          <a:ext cx="8675687" cy="4936021"/>
        </p:xfrm>
        <a:graphic>
          <a:graphicData uri="http://schemas.openxmlformats.org/drawingml/2006/table">
            <a:tbl>
              <a:tblPr/>
              <a:tblGrid>
                <a:gridCol w="2846742"/>
                <a:gridCol w="995101"/>
                <a:gridCol w="995101"/>
                <a:gridCol w="995101"/>
                <a:gridCol w="995101"/>
                <a:gridCol w="899334"/>
                <a:gridCol w="949207"/>
              </a:tblGrid>
              <a:tr h="7860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60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A - Femminili attualità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100.467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20.849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D - Femminili moda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53.117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7.487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M - Maschili stili di vita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15.340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H - Familiari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14.537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7.502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L - Maschili attualità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14.420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T1 - Arredamento design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11.408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P - Automobile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10.076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5,68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68935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95288" y="188913"/>
            <a:ext cx="8229600" cy="52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15363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Settembre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2015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468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786107"/>
              </p:ext>
            </p:extLst>
          </p:nvPr>
        </p:nvGraphicFramePr>
        <p:xfrm>
          <a:off x="250825" y="976982"/>
          <a:ext cx="8640764" cy="4936025"/>
        </p:xfrm>
        <a:graphic>
          <a:graphicData uri="http://schemas.openxmlformats.org/drawingml/2006/table">
            <a:tbl>
              <a:tblPr/>
              <a:tblGrid>
                <a:gridCol w="2732135"/>
                <a:gridCol w="1009480"/>
                <a:gridCol w="1009480"/>
                <a:gridCol w="1009480"/>
                <a:gridCol w="1009480"/>
                <a:gridCol w="910119"/>
                <a:gridCol w="960590"/>
              </a:tblGrid>
              <a:tr h="81626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60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V - Professionali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-6,6%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U - Arredamento professionale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7.577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O - Economia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6.282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G - Benessere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5.106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T2 - Altri Arredamento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4.195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R - Turismo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M 1 - Altri Maschili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2,41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20337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6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Settembre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2015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000086"/>
              </p:ext>
            </p:extLst>
          </p:nvPr>
        </p:nvGraphicFramePr>
        <p:xfrm>
          <a:off x="250825" y="976982"/>
          <a:ext cx="8640764" cy="4936025"/>
        </p:xfrm>
        <a:graphic>
          <a:graphicData uri="http://schemas.openxmlformats.org/drawingml/2006/table">
            <a:tbl>
              <a:tblPr/>
              <a:tblGrid>
                <a:gridCol w="2732135"/>
                <a:gridCol w="1009480"/>
                <a:gridCol w="1009480"/>
                <a:gridCol w="1009480"/>
                <a:gridCol w="1009480"/>
                <a:gridCol w="910119"/>
                <a:gridCol w="960590"/>
              </a:tblGrid>
              <a:tr h="81626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60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E - Cucina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2.572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8,9%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W - Moto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Y - Varie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1.693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1.755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X - Natura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B - Altri Femminili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I - Guide e altri Familiari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S - Bambini e ragazzi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1,73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738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443663" y="657225"/>
            <a:ext cx="1668462" cy="1250950"/>
          </a:xfr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215900" y="333375"/>
            <a:ext cx="84963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QUOTIDIANE NUOVE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Settembre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11188" y="1171074"/>
            <a:ext cx="7993062" cy="100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Quotidiano del Sud (Settembre 2014)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15106" y="2997200"/>
            <a:ext cx="84978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QUOTIDIANE CHIUSE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Settembre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77" name="Straight Connector 6"/>
          <p:cNvCxnSpPr>
            <a:cxnSpLocks noChangeShapeType="1"/>
          </p:cNvCxnSpPr>
          <p:nvPr/>
        </p:nvCxnSpPr>
        <p:spPr bwMode="auto">
          <a:xfrm>
            <a:off x="611188" y="3213100"/>
            <a:ext cx="7345362" cy="1444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1188" y="4091477"/>
            <a:ext cx="7993062" cy="171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Corriere Mercantile (Agosto 2015)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Gazzetta del Lunedì (Agosto 2015)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Quotidiano della Basilicata (Giugno 2014)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Quotidiano di Calabria (Giugno 2014)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endParaRPr lang="it-IT" sz="1800" b="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210543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QUOTIDIANI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455355"/>
              </p:ext>
            </p:extLst>
          </p:nvPr>
        </p:nvGraphicFramePr>
        <p:xfrm>
          <a:off x="323530" y="1268760"/>
          <a:ext cx="8496942" cy="3763936"/>
        </p:xfrm>
        <a:graphic>
          <a:graphicData uri="http://schemas.openxmlformats.org/drawingml/2006/table">
            <a:tbl>
              <a:tblPr/>
              <a:tblGrid>
                <a:gridCol w="1152126"/>
                <a:gridCol w="851980"/>
                <a:gridCol w="868446"/>
                <a:gridCol w="936421"/>
                <a:gridCol w="943553"/>
                <a:gridCol w="936104"/>
                <a:gridCol w="864096"/>
                <a:gridCol w="1080120"/>
                <a:gridCol w="864096"/>
              </a:tblGrid>
              <a:tr h="792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70.419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59.343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66.767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58.546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44.253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60.673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491.027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4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-16,3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37.375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34.707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38.061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38.557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27.073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304.643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4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18202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QUOTIDIANI–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290832"/>
              </p:ext>
            </p:extLst>
          </p:nvPr>
        </p:nvGraphicFramePr>
        <p:xfrm>
          <a:off x="179512" y="475274"/>
          <a:ext cx="8496944" cy="6122078"/>
        </p:xfrm>
        <a:graphic>
          <a:graphicData uri="http://schemas.openxmlformats.org/drawingml/2006/table">
            <a:tbl>
              <a:tblPr/>
              <a:tblGrid>
                <a:gridCol w="1368152"/>
                <a:gridCol w="864096"/>
                <a:gridCol w="864107"/>
                <a:gridCol w="852214"/>
                <a:gridCol w="917769"/>
                <a:gridCol w="852214"/>
                <a:gridCol w="786660"/>
                <a:gridCol w="983620"/>
                <a:gridCol w="1008112"/>
              </a:tblGrid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r>
                        <a:rPr lang="it-IT" sz="13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4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31.594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25.377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30.035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26.872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14.704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12.395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28.600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203.049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1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7.393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7.285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8.068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7.713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5.243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3.779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7.561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55.484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1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19.497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17.539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20.480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14.539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11.319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18.957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150.763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8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4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          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26.845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24.512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27.066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28.456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27.656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21.280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25.549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224.505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0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1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Servizio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13.073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11.310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11.226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8.333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9.920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6.629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7.921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89.211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7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5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 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Servizio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2.028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14.792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352" y="1340768"/>
            <a:ext cx="8928991" cy="3455987"/>
          </a:xfrm>
        </p:spPr>
        <p:txBody>
          <a:bodyPr/>
          <a:lstStyle/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Cotto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e Mangiato (</a:t>
            </a:r>
            <a:r>
              <a:rPr lang="it-IT" altLang="it-IT" sz="1800" dirty="0" err="1">
                <a:latin typeface="Arial" panose="020B0604020202020204" pitchFamily="34" charset="0"/>
                <a:cs typeface="Arial" panose="020B0604020202020204" pitchFamily="34" charset="0"/>
              </a:rPr>
              <a:t>Lug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. 2014)	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	gruppo Cucina (E)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Cucchiaio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d’Argento Collection (</a:t>
            </a:r>
            <a:r>
              <a:rPr lang="it-IT" sz="1800" dirty="0" err="1">
                <a:latin typeface="Arial" panose="020B0604020202020204" pitchFamily="34" charset="0"/>
                <a:cs typeface="Arial" panose="020B0604020202020204" pitchFamily="34" charset="0"/>
              </a:rPr>
              <a:t>Apr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. 2014)	gruppo Cucina (E)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Gattopardo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800" dirty="0" err="1">
                <a:latin typeface="Arial" panose="020B0604020202020204" pitchFamily="34" charset="0"/>
                <a:cs typeface="Arial" panose="020B0604020202020204" pitchFamily="34" charset="0"/>
              </a:rPr>
              <a:t>Mag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. 2014)			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gruppo Maschili Stili di Vita (M)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Il mio Papa (Mar. 2014)			gruppo Familiari (H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Il Segreto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(Set.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2014)			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gruppo Altri femminili (B)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Quarto grado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altLang="it-IT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2015)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gruppo Altri femminili (B)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 indent="0"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it-IT" alt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0" y="292431"/>
            <a:ext cx="9143999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PERIODICHE NUOVE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Settembre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7504" y="1196752"/>
            <a:ext cx="8785671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Automobile Club (Gen. 2014)		gruppo Automobile (P)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fr-FR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fr-FR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Automobile (Mar. 2014)		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gruppo Automobile (P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Donna Moderna Wellness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2014)	gruppo Benessere  (G)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GQ Style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2014)			gruppo 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Maschili stili di vita (M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Grazia Casa (Set. 2015)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gruppo Arredamento Design (T1)</a:t>
            </a:r>
            <a:endParaRPr lang="it-IT" sz="1800" b="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Home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2014)			gruppo Altri arredamento (T2)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Myself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Lug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2014)			gruppo Femminili Moda (D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Partiamo (</a:t>
            </a:r>
            <a:r>
              <a:rPr lang="it-IT" sz="1800" b="0" kern="0" dirty="0" err="1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. 2014) 			gruppo Turismo (R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Sposabella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800" b="0" kern="0" dirty="0" err="1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. 2014) 			gruppo 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Professionali (V)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it-IT" sz="1800" b="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6725" y="203200"/>
            <a:ext cx="813752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PERIODICHE CHIUSE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Settembre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97233"/>
              </p:ext>
            </p:extLst>
          </p:nvPr>
        </p:nvGraphicFramePr>
        <p:xfrm>
          <a:off x="282584" y="881424"/>
          <a:ext cx="8568952" cy="5214270"/>
        </p:xfrm>
        <a:graphic>
          <a:graphicData uri="http://schemas.openxmlformats.org/drawingml/2006/table">
            <a:tbl>
              <a:tblPr/>
              <a:tblGrid>
                <a:gridCol w="1512168"/>
                <a:gridCol w="864096"/>
                <a:gridCol w="864096"/>
                <a:gridCol w="864096"/>
                <a:gridCol w="864096"/>
                <a:gridCol w="792088"/>
                <a:gridCol w="792088"/>
                <a:gridCol w="1080120"/>
                <a:gridCol w="936104"/>
              </a:tblGrid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16" marR="45716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45.890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40.389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36.308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28.284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19.149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16.274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43.198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269.035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24.304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19.212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21.029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15.814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10.109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9.956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21.440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142.605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20.186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13.292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11.432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7.951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6.182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113.226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2.712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1.038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2.926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13.205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2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0" y="260648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Totale (per 1.000)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65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1367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-2738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  PERIODICI - </a:t>
            </a:r>
            <a:r>
              <a:rPr lang="it-IT" alt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</a:t>
            </a:r>
            <a:r>
              <a:rPr lang="it-IT" alt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Spazio Tabellare 2015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17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9318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9319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graphicFrame>
        <p:nvGraphicFramePr>
          <p:cNvPr id="8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856361"/>
              </p:ext>
            </p:extLst>
          </p:nvPr>
        </p:nvGraphicFramePr>
        <p:xfrm>
          <a:off x="251521" y="452922"/>
          <a:ext cx="8424935" cy="6205838"/>
        </p:xfrm>
        <a:graphic>
          <a:graphicData uri="http://schemas.openxmlformats.org/drawingml/2006/table">
            <a:tbl>
              <a:tblPr/>
              <a:tblGrid>
                <a:gridCol w="2155557"/>
                <a:gridCol w="700322"/>
                <a:gridCol w="716421"/>
                <a:gridCol w="708371"/>
                <a:gridCol w="708371"/>
                <a:gridCol w="772769"/>
                <a:gridCol w="772769"/>
                <a:gridCol w="954251"/>
                <a:gridCol w="936104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Set. 2015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Fatturato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42.418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36.975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32.660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25.417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16.941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14.805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39.461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244.120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76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effectLst/>
                          <a:latin typeface="Arial"/>
                        </a:rPr>
                        <a:t>-4,1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7.511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65.467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22.778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17.915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18.996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14.410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9.446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9.388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19.873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131.920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4.748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4.978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5.369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4.290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3.565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3.479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4.998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36.523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17.040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11.849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10.097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6.514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5.335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16.796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99.916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4.300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2.789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24.390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2.600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2.792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12.284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4.554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0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351402"/>
              </p:ext>
            </p:extLst>
          </p:nvPr>
        </p:nvGraphicFramePr>
        <p:xfrm>
          <a:off x="179512" y="852079"/>
          <a:ext cx="8784976" cy="5214270"/>
        </p:xfrm>
        <a:graphic>
          <a:graphicData uri="http://schemas.openxmlformats.org/drawingml/2006/table">
            <a:tbl>
              <a:tblPr/>
              <a:tblGrid>
                <a:gridCol w="1368152"/>
                <a:gridCol w="954120"/>
                <a:gridCol w="924073"/>
                <a:gridCol w="883226"/>
                <a:gridCol w="815286"/>
                <a:gridCol w="951166"/>
                <a:gridCol w="913673"/>
                <a:gridCol w="1111184"/>
                <a:gridCol w="864096"/>
              </a:tblGrid>
              <a:tr h="5896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 2015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24.915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2.034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10.685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2.035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2.036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13.310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1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490,8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-58,7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191824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Speciale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41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0342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0343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0344" name="Rectangle 90"/>
          <p:cNvSpPr>
            <a:spLocks noChangeArrowheads="1"/>
          </p:cNvSpPr>
          <p:nvPr/>
        </p:nvSpPr>
        <p:spPr bwMode="auto">
          <a:xfrm>
            <a:off x="385127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15482</TotalTime>
  <Words>1303</Words>
  <Application>Microsoft Office PowerPoint</Application>
  <PresentationFormat>Presentazione su schermo (4:3)</PresentationFormat>
  <Paragraphs>724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1_Default Design</vt:lpstr>
      <vt:lpstr> PRESENTAZIONE  DATI SETTEMBRE 2015  OSSERVATORIO STAMPA - FCP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Testate divise per Gruppi Periodo Gennaio 2014 – Settembre 2015 - FATTURATI (per 1.000) E SPAZI </vt:lpstr>
      <vt:lpstr> </vt:lpstr>
      <vt:lpstr> 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1495</cp:revision>
  <cp:lastPrinted>2015-09-29T07:45:11Z</cp:lastPrinted>
  <dcterms:created xsi:type="dcterms:W3CDTF">2006-03-29T09:09:15Z</dcterms:created>
  <dcterms:modified xsi:type="dcterms:W3CDTF">2015-10-29T10:11:27Z</dcterms:modified>
</cp:coreProperties>
</file>