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85" r:id="rId4"/>
    <p:sldId id="280" r:id="rId5"/>
    <p:sldId id="283" r:id="rId6"/>
    <p:sldId id="286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125" d="100"/>
          <a:sy n="125" d="100"/>
        </p:scale>
        <p:origin x="-624" y="-384"/>
      </p:cViewPr>
      <p:guideLst>
        <p:guide orient="horz" pos="261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29AB3-F54E-4F5E-BB03-25A02053F31A}" type="datetimeFigureOut">
              <a:rPr lang="it-IT" smtClean="0"/>
              <a:t>23/10/15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0D57C-D136-469E-B9B0-939C0A4741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88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CALYPSO\4wMarketplace\MARKETING_COM\Grafica_06_15\4w Market Place_immagine\BRANDING\24.06.2015 ARTWORK DEFINITIVI\PRESENTAZIONE PPT\png\tesla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687"/>
            <a:ext cx="9149308" cy="687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\\CALYPSO\4wMarketplace\MARKETING_COM\Grafica_06_15\4w Market Place_immagine\BRANDING\24.06.2015 ARTWORK DEFINITIVI\PRESENTAZIONE PPT\png\greca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11092" y="3325091"/>
            <a:ext cx="6858001" cy="20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CALYPSO\4wMarketplace\MARKETING_COM\Grafica_06_15\4w Market Place_immagine\BRANDING\24.06.2015 ARTWORK DEFINITIVI\PRESENTAZIONE PPT\png\logocopertina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98107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/>
          <p:cNvSpPr txBox="1"/>
          <p:nvPr userDrawn="1"/>
        </p:nvSpPr>
        <p:spPr>
          <a:xfrm>
            <a:off x="1239739" y="933733"/>
            <a:ext cx="24929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0" smtClean="0">
                <a:solidFill>
                  <a:schemeClr val="bg1"/>
                </a:solidFill>
                <a:latin typeface="Helvetica" pitchFamily="34" charset="0"/>
              </a:rPr>
              <a:t>The Connecting MarketPlace</a:t>
            </a:r>
            <a:endParaRPr lang="it-IT" sz="1400" b="0">
              <a:solidFill>
                <a:schemeClr val="bg1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64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\\CALYPSO\4wMarketplace\MARKETING_COM\Grafica_06_15\4w Market Place_immagine\BRANDING\24.06.2015 ARTWORK DEFINITIVI\PRESENTAZIONE PPT\png\greca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11092" y="3325091"/>
            <a:ext cx="6858001" cy="20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\\CALYPSO\4wMarketplace\MARKETING_COM\Grafica_06_15\4w Market Place_immagine\BRANDING\24.06.2015 ARTWORK DEFINITIVI\PRESENTAZIONE PPT\png\sfera-chiara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33" y="845719"/>
            <a:ext cx="8460432" cy="6116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CALYPSO\4wMarketplace\MARKETING_COM\Grafica_06_15\4w Market Place_immagine\BRANDING\24.06.2015 ARTWORK DEFINITIVI\PRESENTAZIONE PPT\png\banda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876256" y="188640"/>
            <a:ext cx="2133600" cy="3651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5B1E43FF-8C87-4FAB-83A1-533B1322037D}" type="slidenum">
              <a:rPr lang="it-IT" smtClean="0"/>
              <a:pPr/>
              <a:t>‹n.›</a:t>
            </a:fld>
            <a:endParaRPr lang="it-IT"/>
          </a:p>
        </p:txBody>
      </p:sp>
      <p:pic>
        <p:nvPicPr>
          <p:cNvPr id="2050" name="Picture 2" descr="\\CALYPSO\4wMarketplace\MARKETING_COM\Grafica_06_15\4w Market Place_immagine\BRANDING\24.06.2015 ARTWORK DEFINITIVI\LOGO 4wMarketPlace\FORMATO BIG leggero\LOGO4w_RGB_72dpi_V_BIG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33256"/>
            <a:ext cx="800445" cy="91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 userDrawn="1"/>
        </p:nvSpPr>
        <p:spPr>
          <a:xfrm>
            <a:off x="1135929" y="6332999"/>
            <a:ext cx="2988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The </a:t>
            </a:r>
            <a:r>
              <a:rPr lang="it-IT" sz="1600" b="1" dirty="0" err="1" smtClean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Connecting</a:t>
            </a:r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 </a:t>
            </a:r>
            <a:r>
              <a:rPr lang="it-IT" sz="1600" b="1" dirty="0" err="1" smtClean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MarketPlace</a:t>
            </a:r>
            <a:endParaRPr lang="it-IT" sz="1600" b="1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13986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CALYPSO\4wMarketplace\MARKETING_COM\Grafica_06_15\4w Market Place_immagine\BRANDING\24.06.2015 ARTWORK DEFINITIVI\PRESENTAZIONE PPT\png\sfera chiara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892" y="620688"/>
            <a:ext cx="8991352" cy="6500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\\CALYPSO\4wMarketplace\MARKETING_COM\Grafica_06_15\4w Market Place_immagine\BRANDING\24.06.2015 ARTWORK DEFINITIVI\PRESENTAZIONE PPT\png\greca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11092" y="3325091"/>
            <a:ext cx="6858001" cy="20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CALYPSO\4wMarketplace\MARKETING_COM\Grafica_06_15\4w Market Place_immagine\BRANDING\24.06.2015 ARTWORK DEFINITIVI\PRESENTAZIONE PPT\png\banda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876256" y="188640"/>
            <a:ext cx="2133600" cy="3651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5B1E43FF-8C87-4FAB-83A1-533B1322037D}" type="slidenum">
              <a:rPr lang="it-IT" smtClean="0"/>
              <a:pPr/>
              <a:t>‹n.›</a:t>
            </a:fld>
            <a:endParaRPr lang="it-IT"/>
          </a:p>
        </p:txBody>
      </p:sp>
      <p:pic>
        <p:nvPicPr>
          <p:cNvPr id="2050" name="Picture 2" descr="\\CALYPSO\4wMarketplace\MARKETING_COM\Grafica_06_15\4w Market Place_immagine\BRANDING\24.06.2015 ARTWORK DEFINITIVI\LOGO 4wMarketPlace\FORMATO BIG leggero\LOGO4w_RGB_72dpi_V_BIG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33256"/>
            <a:ext cx="800445" cy="91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 userDrawn="1"/>
        </p:nvSpPr>
        <p:spPr>
          <a:xfrm>
            <a:off x="1135929" y="6332999"/>
            <a:ext cx="2988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The </a:t>
            </a:r>
            <a:r>
              <a:rPr lang="it-IT" sz="1600" b="1" dirty="0" err="1" smtClean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Connecting</a:t>
            </a:r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 </a:t>
            </a:r>
            <a:r>
              <a:rPr lang="it-IT" sz="1600" b="1" dirty="0" err="1" smtClean="0">
                <a:solidFill>
                  <a:schemeClr val="tx2">
                    <a:lumMod val="75000"/>
                  </a:schemeClr>
                </a:solidFill>
                <a:latin typeface="Helvetica" pitchFamily="34" charset="0"/>
              </a:rPr>
              <a:t>MarketPlace</a:t>
            </a:r>
            <a:endParaRPr lang="it-IT" sz="1600" b="1" dirty="0">
              <a:solidFill>
                <a:schemeClr val="tx2">
                  <a:lumMod val="75000"/>
                </a:schemeClr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027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EC84C-63A4-4600-8035-03F7B98B901D}" type="datetimeFigureOut">
              <a:rPr lang="it-IT" smtClean="0"/>
              <a:t>23/10/15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E43FF-8C87-4FAB-83A1-533B1322037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77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67744" y="2834933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800" dirty="0" smtClean="0">
                <a:solidFill>
                  <a:schemeClr val="bg1"/>
                </a:solidFill>
                <a:latin typeface="Helvetica"/>
                <a:cs typeface="Helvetica"/>
              </a:rPr>
              <a:t>A-</a:t>
            </a:r>
            <a:r>
              <a:rPr lang="it-IT" sz="2800" dirty="0" err="1" smtClean="0">
                <a:solidFill>
                  <a:schemeClr val="bg1"/>
                </a:solidFill>
                <a:latin typeface="Helvetica"/>
                <a:cs typeface="Helvetica"/>
              </a:rPr>
              <a:t>day</a:t>
            </a:r>
            <a:r>
              <a:rPr lang="it-IT" sz="2800" dirty="0" smtClean="0">
                <a:solidFill>
                  <a:schemeClr val="bg1"/>
                </a:solidFill>
                <a:latin typeface="Helvetica"/>
                <a:cs typeface="Helvetica"/>
              </a:rPr>
              <a:t> 2015</a:t>
            </a:r>
            <a:endParaRPr lang="it-IT" sz="2800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076056" y="5805264"/>
            <a:ext cx="14336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 err="1" smtClean="0">
                <a:solidFill>
                  <a:schemeClr val="bg1"/>
                </a:solidFill>
                <a:latin typeface="Helvetica" charset="0"/>
              </a:rPr>
              <a:t>Oct</a:t>
            </a:r>
            <a:r>
              <a:rPr lang="it-IT" sz="2400" dirty="0" smtClean="0">
                <a:solidFill>
                  <a:schemeClr val="bg1"/>
                </a:solidFill>
                <a:latin typeface="Helvetica" charset="0"/>
              </a:rPr>
              <a:t> </a:t>
            </a:r>
            <a:r>
              <a:rPr lang="it-IT" sz="2400" dirty="0">
                <a:solidFill>
                  <a:schemeClr val="bg1"/>
                </a:solidFill>
                <a:latin typeface="Helvetica" charset="0"/>
              </a:rPr>
              <a:t>2015</a:t>
            </a:r>
          </a:p>
        </p:txBody>
      </p:sp>
      <p:cxnSp>
        <p:nvCxnSpPr>
          <p:cNvPr id="5" name="Connettore 1 4"/>
          <p:cNvCxnSpPr/>
          <p:nvPr/>
        </p:nvCxnSpPr>
        <p:spPr>
          <a:xfrm>
            <a:off x="5148064" y="5805264"/>
            <a:ext cx="33123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magine 5" descr="Logo_a-da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501008"/>
            <a:ext cx="2051720" cy="80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41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3FF-8C87-4FAB-83A1-533B1322037D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1043608" y="2276871"/>
            <a:ext cx="2735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</a:pPr>
            <a:r>
              <a:rPr lang="it-IT" altLang="it-IT" i="1" dirty="0" smtClean="0">
                <a:solidFill>
                  <a:srgbClr val="7F7F7F"/>
                </a:solidFill>
                <a:latin typeface="Helvetica" charset="0"/>
              </a:rPr>
              <a:t>Programma A-</a:t>
            </a:r>
            <a:r>
              <a:rPr lang="it-IT" altLang="it-IT" i="1" dirty="0" err="1" smtClean="0">
                <a:solidFill>
                  <a:srgbClr val="7F7F7F"/>
                </a:solidFill>
                <a:latin typeface="Helvetica" charset="0"/>
              </a:rPr>
              <a:t>day</a:t>
            </a:r>
            <a:r>
              <a:rPr lang="it-IT" altLang="it-IT" i="1" dirty="0" smtClean="0">
                <a:solidFill>
                  <a:srgbClr val="7F7F7F"/>
                </a:solidFill>
                <a:latin typeface="Helvetica" charset="0"/>
              </a:rPr>
              <a:t> 2015; </a:t>
            </a:r>
            <a:endParaRPr lang="it-IT" altLang="it-IT" i="1" dirty="0">
              <a:solidFill>
                <a:srgbClr val="7F7F7F"/>
              </a:solidFill>
              <a:latin typeface="Helvetica" charset="0"/>
            </a:endParaRPr>
          </a:p>
          <a:p>
            <a:pPr>
              <a:spcBef>
                <a:spcPct val="0"/>
              </a:spcBef>
            </a:pPr>
            <a:r>
              <a:rPr lang="it-IT" altLang="it-IT" i="1" dirty="0" smtClean="0">
                <a:solidFill>
                  <a:srgbClr val="7F7F7F"/>
                </a:solidFill>
                <a:latin typeface="Helvetica" charset="0"/>
              </a:rPr>
              <a:t>Ruolo di </a:t>
            </a:r>
            <a:r>
              <a:rPr lang="it-IT" altLang="it-IT" i="1" dirty="0" err="1" smtClean="0">
                <a:solidFill>
                  <a:srgbClr val="7F7F7F"/>
                </a:solidFill>
                <a:latin typeface="Helvetica" charset="0"/>
              </a:rPr>
              <a:t>Fcp</a:t>
            </a:r>
            <a:r>
              <a:rPr lang="it-IT" altLang="it-IT" i="1" dirty="0" smtClean="0">
                <a:solidFill>
                  <a:srgbClr val="7F7F7F"/>
                </a:solidFill>
                <a:latin typeface="Helvetica" charset="0"/>
              </a:rPr>
              <a:t>;</a:t>
            </a:r>
            <a:endParaRPr lang="it-IT" altLang="it-IT" i="1" dirty="0">
              <a:solidFill>
                <a:srgbClr val="7F7F7F"/>
              </a:solidFill>
              <a:latin typeface="Helvetica" charset="0"/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857463" y="2374227"/>
            <a:ext cx="240737" cy="540175"/>
            <a:chOff x="857463" y="2314225"/>
            <a:chExt cx="240737" cy="540175"/>
          </a:xfrm>
        </p:grpSpPr>
        <p:pic>
          <p:nvPicPr>
            <p:cNvPr id="1026" name="Picture 2" descr="\\CALYPSO\4wMarketplace\MARKETING_COM\Grafica_06_15\4w Market Place_immagine\BRANDING\24.06.2015 ARTWORK DEFINITIVI\PRESENTAZIONE PPT\png\greca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867343" y="2314225"/>
              <a:ext cx="230857" cy="280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\\CALYPSO\4wMarketplace\MARKETING_COM\Grafica_06_15\4w Market Place_immagine\BRANDING\24.06.2015 ARTWORK DEFINITIVI\PRESENTAZIONE PPT\png\greca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857463" y="2573412"/>
              <a:ext cx="230857" cy="280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Rettangolo 2"/>
          <p:cNvSpPr/>
          <p:nvPr/>
        </p:nvSpPr>
        <p:spPr>
          <a:xfrm>
            <a:off x="107504" y="17934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F2F2F2"/>
                </a:solidFill>
                <a:latin typeface="Helvetica" charset="0"/>
              </a:rPr>
              <a:t>Agenda</a:t>
            </a:r>
            <a:endParaRPr lang="it-IT" dirty="0">
              <a:solidFill>
                <a:srgbClr val="F2F2F2"/>
              </a:solidFill>
              <a:latin typeface="Helvetica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804248" y="6381328"/>
            <a:ext cx="13972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900" dirty="0" smtClean="0">
                <a:latin typeface="Helvetica"/>
                <a:cs typeface="Helvetica"/>
              </a:rPr>
              <a:t>* Fonte </a:t>
            </a:r>
            <a:r>
              <a:rPr lang="it-IT" sz="900" dirty="0" err="1" smtClean="0">
                <a:latin typeface="Helvetica"/>
                <a:cs typeface="Helvetica"/>
              </a:rPr>
              <a:t>comScore</a:t>
            </a:r>
            <a:r>
              <a:rPr lang="it-IT" sz="900" dirty="0" smtClean="0">
                <a:latin typeface="Helvetica"/>
                <a:cs typeface="Helvetica"/>
              </a:rPr>
              <a:t> 2015</a:t>
            </a:r>
            <a:endParaRPr lang="it-IT" sz="9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26651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3FF-8C87-4FAB-83A1-533B1322037D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07504" y="17934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F2F2F2"/>
                </a:solidFill>
                <a:latin typeface="Helvetica" charset="0"/>
              </a:rPr>
              <a:t>A-</a:t>
            </a:r>
            <a:r>
              <a:rPr lang="it-IT" dirty="0" err="1" smtClean="0">
                <a:solidFill>
                  <a:srgbClr val="F2F2F2"/>
                </a:solidFill>
                <a:latin typeface="Helvetica" charset="0"/>
              </a:rPr>
              <a:t>day</a:t>
            </a:r>
            <a:r>
              <a:rPr lang="it-IT" dirty="0" smtClean="0">
                <a:solidFill>
                  <a:srgbClr val="F2F2F2"/>
                </a:solidFill>
                <a:latin typeface="Helvetica" charset="0"/>
              </a:rPr>
              <a:t> 2015</a:t>
            </a:r>
            <a:endParaRPr lang="it-IT" dirty="0">
              <a:solidFill>
                <a:srgbClr val="F2F2F2"/>
              </a:solidFill>
              <a:latin typeface="Helvetica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115616" y="1240880"/>
            <a:ext cx="7200800" cy="4924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		A-</a:t>
            </a:r>
            <a:r>
              <a:rPr lang="it-IT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day</a:t>
            </a: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2015 – 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4° Edizione </a:t>
            </a:r>
            <a:endParaRPr lang="it-IT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  <a:p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12 Novembre 2015 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- Auditorium de</a:t>
            </a:r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 La Nazione – Firenze</a:t>
            </a:r>
          </a:p>
          <a:p>
            <a:endParaRPr lang="it-IT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  <a:p>
            <a:r>
              <a:rPr lang="it-IT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Evento 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annuale dedicato al mondo della Digital </a:t>
            </a:r>
            <a:r>
              <a:rPr lang="it-IT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Adv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e dell’Innovazione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, organizzato da 4w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MarketPlace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e promosso dall’Associazione Editori Digitali. 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 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L'evento sarà coordinato da 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Enrico </a:t>
            </a:r>
            <a:r>
              <a:rPr lang="it-IT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Pagliarini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di Radio24 e da </a:t>
            </a:r>
            <a:r>
              <a:rPr lang="it-IT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Layla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Pavone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Digital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Magics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.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 </a:t>
            </a:r>
          </a:p>
          <a:p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--- Intervento di Scenario: </a:t>
            </a:r>
            <a:r>
              <a:rPr lang="it-IT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Viewability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, prospettive per il futuro e  margini di miglioramento.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 Analisi, trend e 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previsioni a 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cura di 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Fabrizio Angelini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, CEO di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Sensemakers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(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comScore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Italia).  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 --- Tavola Rotonda</a:t>
            </a:r>
          </a:p>
          <a:p>
            <a:r>
              <a:rPr lang="it-IT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Domanda 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e offerta, ridurre la distanza con l’automazione.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 Richieste, operatività, piattaforme, all’orizzonte il beneficio dell’automazione ma come superare e rendere più fluido il percorso che conduce l’investitore ad automatizzare con efficacia le proprie campagne online e arrivare al cuore dell’offerta editoriale?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 </a:t>
            </a:r>
          </a:p>
          <a:p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A 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cura di 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Biagio Stasi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- CDO di Hearst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Magazines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, 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Alessandro Donzelli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- Head of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Programmatic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Buying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di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GroupM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, 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Elena Moriondo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-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Programmatic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Sales Supervisor di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Websystem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, 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Massimo Pattano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- Marketing Manager di 4w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MarketPlace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  <p:pic>
        <p:nvPicPr>
          <p:cNvPr id="4" name="Immagine 3" descr="Logo_a-da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4624"/>
            <a:ext cx="2051720" cy="80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024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3FF-8C87-4FAB-83A1-533B1322037D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07504" y="17934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F2F2F2"/>
                </a:solidFill>
                <a:latin typeface="Helvetica" charset="0"/>
              </a:rPr>
              <a:t>A-</a:t>
            </a:r>
            <a:r>
              <a:rPr lang="it-IT" dirty="0" err="1" smtClean="0">
                <a:solidFill>
                  <a:srgbClr val="F2F2F2"/>
                </a:solidFill>
                <a:latin typeface="Helvetica" charset="0"/>
              </a:rPr>
              <a:t>day</a:t>
            </a:r>
            <a:r>
              <a:rPr lang="it-IT" dirty="0" smtClean="0">
                <a:solidFill>
                  <a:srgbClr val="F2F2F2"/>
                </a:solidFill>
                <a:latin typeface="Helvetica" charset="0"/>
              </a:rPr>
              <a:t> 2015</a:t>
            </a:r>
            <a:endParaRPr lang="it-IT" dirty="0">
              <a:solidFill>
                <a:srgbClr val="F2F2F2"/>
              </a:solidFill>
              <a:latin typeface="Helvetica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827584" y="1612538"/>
            <a:ext cx="7560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--- Tavola rotonda</a:t>
            </a:r>
          </a:p>
          <a:p>
            <a:r>
              <a:rPr lang="it-IT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Big 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Data, non la solita tavola rotonda sui dati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. I dati, come vengono utilizzati ad oggi, quali sono le preferenze e come il mercato li recepisce. Enti certificatori e dati raccolti in-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house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, quali le differenze?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 </a:t>
            </a:r>
          </a:p>
          <a:p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A 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cura di 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Paola Colombo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- Head of Technology &amp; Business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Dev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.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Mediamond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, 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Greta Barsanti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-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Managing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Director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di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Sociomantic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Labs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Italy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, 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Enrico </a:t>
            </a:r>
            <a:r>
              <a:rPr lang="it-IT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Ciampini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- Country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Director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di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Nugg.Ad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, 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Fabrizio Angelini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- CEO di The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Sensemakers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comScore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Italia, </a:t>
            </a:r>
            <a:r>
              <a:rPr lang="it-IT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Luca </a:t>
            </a:r>
            <a:r>
              <a:rPr lang="it-IT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Morpurgo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- Country Manager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Italy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&amp;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Spain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di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Sticky</a:t>
            </a:r>
            <a:r>
              <a:rPr lang="it-I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</a:t>
            </a:r>
            <a:r>
              <a:rPr lang="it-IT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Ads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69811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3FF-8C87-4FAB-83A1-533B1322037D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07504" y="17934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F2F2F2"/>
                </a:solidFill>
                <a:latin typeface="Helvetica" charset="0"/>
              </a:rPr>
              <a:t>Ruolo </a:t>
            </a:r>
            <a:r>
              <a:rPr lang="it-IT" dirty="0" err="1" smtClean="0">
                <a:solidFill>
                  <a:srgbClr val="F2F2F2"/>
                </a:solidFill>
                <a:latin typeface="Helvetica" charset="0"/>
              </a:rPr>
              <a:t>Fcp</a:t>
            </a:r>
            <a:r>
              <a:rPr lang="it-IT" dirty="0" smtClean="0">
                <a:solidFill>
                  <a:srgbClr val="F2F2F2"/>
                </a:solidFill>
                <a:latin typeface="Helvetica" charset="0"/>
              </a:rPr>
              <a:t> </a:t>
            </a:r>
            <a:endParaRPr lang="it-IT" dirty="0">
              <a:solidFill>
                <a:srgbClr val="F2F2F2"/>
              </a:solidFill>
              <a:latin typeface="Helvetica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115616" y="1240880"/>
            <a:ext cx="7200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		</a:t>
            </a:r>
          </a:p>
          <a:p>
            <a:endParaRPr lang="it-IT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  <a:p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Per questa edizione dell’evento abbiamo pensato di aggregare gli argomenti in sintonia con il Tavolo Innovazione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Fcp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affidato alla Guida di Roberto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Barberis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e Biagio Stasi da cui sono nate le giornate di formazione dedicate ai soci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Fcp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.</a:t>
            </a:r>
          </a:p>
          <a:p>
            <a:endParaRPr lang="it-IT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  <a:p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Per questo ci sembra sensato che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Fcp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ponga l’evento sotto la propria egida. </a:t>
            </a:r>
          </a:p>
          <a:p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Il ruolo che potrebbe svolgere 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Fcp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per A-</a:t>
            </a:r>
            <a:r>
              <a:rPr lang="it-IT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day</a:t>
            </a: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è sicuramente darne informativa ai soci, e patrocinare con un breve intervento da parte del presidente l’inizio dei lavori del convegno. </a:t>
            </a:r>
          </a:p>
          <a:p>
            <a:endParaRPr lang="it-IT" sz="140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  <a:p>
            <a:endParaRPr lang="it-IT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  <a:p>
            <a:endParaRPr lang="it-IT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  <a:p>
            <a:endParaRPr lang="it-IT" sz="1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509176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3FF-8C87-4FAB-83A1-533B1322037D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3894460" y="3140968"/>
            <a:ext cx="1242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2800" dirty="0" smtClean="0">
                <a:solidFill>
                  <a:schemeClr val="bg1"/>
                </a:solidFill>
                <a:latin typeface="Helvetica"/>
                <a:cs typeface="Helvetica"/>
              </a:rPr>
              <a:t>Grazie</a:t>
            </a:r>
            <a:endParaRPr lang="it-IT" sz="2800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860032" y="5592142"/>
            <a:ext cx="37799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chemeClr val="tx2">
                    <a:lumMod val="75000"/>
                  </a:schemeClr>
                </a:solidFill>
                <a:latin typeface="Helvetica"/>
                <a:cs typeface="Helvetica"/>
              </a:rPr>
              <a:t>Massimo Pattano</a:t>
            </a:r>
          </a:p>
          <a:p>
            <a:r>
              <a:rPr lang="it-IT" sz="1600" dirty="0" smtClean="0">
                <a:solidFill>
                  <a:schemeClr val="tx2">
                    <a:lumMod val="75000"/>
                  </a:schemeClr>
                </a:solidFill>
                <a:latin typeface="Helvetica"/>
                <a:cs typeface="Helvetica"/>
              </a:rPr>
              <a:t>Marketing Manager</a:t>
            </a:r>
          </a:p>
          <a:p>
            <a:r>
              <a:rPr lang="it-IT" sz="1600" dirty="0" smtClean="0">
                <a:solidFill>
                  <a:srgbClr val="0000FF"/>
                </a:solidFill>
                <a:latin typeface="Helvetica"/>
                <a:cs typeface="Helvetica"/>
              </a:rPr>
              <a:t>4wmarketplace.com</a:t>
            </a:r>
            <a:endParaRPr lang="it-IT" sz="1600" dirty="0">
              <a:solidFill>
                <a:srgbClr val="0000FF"/>
              </a:solidFill>
              <a:latin typeface="Helvetica"/>
              <a:cs typeface="Helvetica"/>
            </a:endParaRPr>
          </a:p>
          <a:p>
            <a:r>
              <a:rPr lang="it-IT" sz="1600" dirty="0" smtClean="0">
                <a:solidFill>
                  <a:srgbClr val="0000FF"/>
                </a:solidFill>
                <a:latin typeface="Helvetica"/>
                <a:cs typeface="Helvetica"/>
              </a:rPr>
              <a:t>massimo.pattano@4wmarketplace.com</a:t>
            </a:r>
            <a:endParaRPr lang="it-IT" sz="1600" dirty="0">
              <a:solidFill>
                <a:srgbClr val="0000FF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151188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150</Words>
  <Application>Microsoft Macintosh PowerPoint</Application>
  <PresentationFormat>Presentazione su schermo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Rossana Novarini</dc:creator>
  <cp:lastModifiedBy>Massimo Pattano</cp:lastModifiedBy>
  <cp:revision>125</cp:revision>
  <cp:lastPrinted>2015-07-21T12:58:32Z</cp:lastPrinted>
  <dcterms:created xsi:type="dcterms:W3CDTF">2015-07-16T14:49:38Z</dcterms:created>
  <dcterms:modified xsi:type="dcterms:W3CDTF">2015-10-23T16:09:38Z</dcterms:modified>
</cp:coreProperties>
</file>