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6" r:id="rId3"/>
    <p:sldId id="380" r:id="rId4"/>
    <p:sldId id="404" r:id="rId5"/>
    <p:sldId id="294" r:id="rId6"/>
    <p:sldId id="397" r:id="rId7"/>
    <p:sldId id="399" r:id="rId8"/>
    <p:sldId id="361" r:id="rId9"/>
    <p:sldId id="376" r:id="rId10"/>
    <p:sldId id="410" r:id="rId11"/>
    <p:sldId id="411" r:id="rId12"/>
    <p:sldId id="412" r:id="rId13"/>
    <p:sldId id="365" r:id="rId14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006600"/>
    <a:srgbClr val="CC0099"/>
    <a:srgbClr val="FF3399"/>
    <a:srgbClr val="FF99CC"/>
    <a:srgbClr val="00CC66"/>
    <a:srgbClr val="66FFCC"/>
    <a:srgbClr val="CC66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56" autoAdjust="0"/>
    <p:restoredTop sz="97711" autoAdjust="0"/>
  </p:normalViewPr>
  <p:slideViewPr>
    <p:cSldViewPr>
      <p:cViewPr>
        <p:scale>
          <a:sx n="70" d="100"/>
          <a:sy n="70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B4249A0-F225-4BCF-A9D7-A661D36326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5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4875"/>
            <a:ext cx="543718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F792CDF-CBEA-45BA-96A2-22A10E3B03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77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287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85428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2506232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06728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1422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2834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5257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763865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83079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501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2123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700808"/>
            <a:ext cx="6405562" cy="1542455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DICEMBRE 2015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OSSERVATORIO STAMPA - FCP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smtClean="0"/>
          </a:p>
          <a:p>
            <a:pPr eaLnBrk="1" hangingPunct="1"/>
            <a:endParaRPr lang="it-IT" altLang="it-IT" sz="180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571280" y="607040"/>
            <a:ext cx="1584325" cy="863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979613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28 gennaio 2016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33" name="Rectangle 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7807"/>
            <a:ext cx="8785225" cy="98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Testate divise per Gruppi</a:t>
            </a:r>
            <a:b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Gennaio 2014 – Dicembre 2015 </a:t>
            </a: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FATTURATI (per 1.000) E SPAZI</a:t>
            </a:r>
            <a: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dirty="0" smtClean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01639"/>
              </p:ext>
            </p:extLst>
          </p:nvPr>
        </p:nvGraphicFramePr>
        <p:xfrm>
          <a:off x="215900" y="1076325"/>
          <a:ext cx="8675687" cy="4936021"/>
        </p:xfrm>
        <a:graphic>
          <a:graphicData uri="http://schemas.openxmlformats.org/drawingml/2006/table">
            <a:tbl>
              <a:tblPr/>
              <a:tblGrid>
                <a:gridCol w="2846742"/>
                <a:gridCol w="995101"/>
                <a:gridCol w="995101"/>
                <a:gridCol w="995101"/>
                <a:gridCol w="995101"/>
                <a:gridCol w="899334"/>
                <a:gridCol w="949207"/>
              </a:tblGrid>
              <a:tr h="7860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A - Femminili attualità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142.650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30.267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D - Femminili moda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75.339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10.991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M - Maschili stili di vita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24.685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L - Maschili attualità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21.431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-14,2%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H - Familiari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20.201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10.818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T1 - Arredamento design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15.825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4,14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4,34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P - Automobile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14.861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5,58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893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2296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15363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Dicembre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6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454330"/>
              </p:ext>
            </p:extLst>
          </p:nvPr>
        </p:nvGraphicFramePr>
        <p:xfrm>
          <a:off x="250825" y="976982"/>
          <a:ext cx="8640764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V - Professionali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11.804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O - Economia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9.944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U - Arredamento professionale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9.316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G - Benessere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6.484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T2 - Altri Arredamento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5.613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R - Turismo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25,2%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M 1 - Altri Maschili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2,43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033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Dicembre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0965"/>
              </p:ext>
            </p:extLst>
          </p:nvPr>
        </p:nvGraphicFramePr>
        <p:xfrm>
          <a:off x="250825" y="976982"/>
          <a:ext cx="8640764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E - Cucina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W - Moto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Y - Varie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X - Natura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B - Altri Femminili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I - Guide e altri Familiari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S - Bambini e ragazzi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38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443663" y="657225"/>
            <a:ext cx="1668462" cy="1250950"/>
          </a:xfr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15900" y="333375"/>
            <a:ext cx="84963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QUOTIDIANE NUOVE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Dicembre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188" y="1171074"/>
            <a:ext cx="7993062" cy="100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Quotidiano del Sud (Settembre 2014)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5106" y="2997200"/>
            <a:ext cx="84978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QUOTIDIANE CHIUSE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Dicembre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611188" y="3213100"/>
            <a:ext cx="7345362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188" y="4091477"/>
            <a:ext cx="7993062" cy="171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Corriere Mercantile (Agosto 2015)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Gazzetta del Lunedì (Agosto 2015)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Quotidiano della Basilicata (Giugno 2014)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Quotidiano di Calabria (Giugno 2014)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210543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985416"/>
              </p:ext>
            </p:extLst>
          </p:nvPr>
        </p:nvGraphicFramePr>
        <p:xfrm>
          <a:off x="323530" y="1268760"/>
          <a:ext cx="8568950" cy="3763936"/>
        </p:xfrm>
        <a:graphic>
          <a:graphicData uri="http://schemas.openxmlformats.org/drawingml/2006/table">
            <a:tbl>
              <a:tblPr/>
              <a:tblGrid>
                <a:gridCol w="1152126"/>
                <a:gridCol w="851980"/>
                <a:gridCol w="868446"/>
                <a:gridCol w="871862"/>
                <a:gridCol w="1080120"/>
                <a:gridCol w="864096"/>
                <a:gridCol w="1080120"/>
                <a:gridCol w="1008112"/>
                <a:gridCol w="792088"/>
              </a:tblGrid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Novembre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Dicembre 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500" b="0" i="0" u="none" strike="noStrik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58.580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44.275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60.710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69.908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63.339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69.478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693.978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38.564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27.068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40.415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39.651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42.852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427.558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84523"/>
              </p:ext>
            </p:extLst>
          </p:nvPr>
        </p:nvGraphicFramePr>
        <p:xfrm>
          <a:off x="179512" y="475274"/>
          <a:ext cx="8640960" cy="6122078"/>
        </p:xfrm>
        <a:graphic>
          <a:graphicData uri="http://schemas.openxmlformats.org/drawingml/2006/table">
            <a:tbl>
              <a:tblPr/>
              <a:tblGrid>
                <a:gridCol w="1368152"/>
                <a:gridCol w="792088"/>
                <a:gridCol w="864096"/>
                <a:gridCol w="792088"/>
                <a:gridCol w="1008112"/>
                <a:gridCol w="1008112"/>
                <a:gridCol w="1008112"/>
                <a:gridCol w="936104"/>
                <a:gridCol w="864096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26.923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14.723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12.399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28.607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30.013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34.692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303.090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5.249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9.443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8.054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8.495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81.540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14.543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21.019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20.044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21.361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213.230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          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28.446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27.645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21.268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25.536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28.362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29.058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31.905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313.765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Servizio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8.332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9.920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6.629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7.921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8.644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7.994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8.340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114.189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7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Servizio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2.028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19.464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352" y="1340768"/>
            <a:ext cx="8928991" cy="4032448"/>
          </a:xfrm>
        </p:spPr>
        <p:txBody>
          <a:bodyPr/>
          <a:lstStyle/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Cotto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e Mangiato (</a:t>
            </a:r>
            <a:r>
              <a:rPr lang="it-IT" alt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Lug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. 2014)	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	gruppo Cucina (E)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Cucchiaio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d’Argento Collection (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. 2014)	gruppo Cucina (E)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Gattopardo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 2014)			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gruppo Maschili Stili di Vita (M)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Il mio Papa (Mar. 2014)			gruppo Familiari (H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Il Segreto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(Set.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2014)			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gruppo Altri femminili (B)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MC #LIKES (</a:t>
            </a:r>
            <a:r>
              <a:rPr lang="it-IT" alt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Ott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2015)				gruppo Femminili Moda (D)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Nuovo TV (Set. 2015)				gruppo Familiari (H)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Quarto grado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2015)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gruppo Altri femminili (B)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indent="0"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it-IT" alt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0" y="292431"/>
            <a:ext cx="914399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PERIODICHE NUOVE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Dicembre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8817" y="1556792"/>
            <a:ext cx="878567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Automobile Club (Gen. 2014)		gruppo Automobile (P)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fr-FR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fr-FR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Automobile (Mar. 2014)		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gruppo Automobile (P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Donna Moderna Wellness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2014)	gruppo Benessere  (G)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Elle a Tavola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2015)		gruppo Cucina (E)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GQ Style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2014)			gruppo 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Maschili stili di vita (M)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Grazia Casa (Set. 2015)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gruppo Arredamento Design (T1)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Home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2014)			gruppo Altri arredamento (T2)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2014)			gruppo Femminili Moda (D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Partiamo (</a:t>
            </a:r>
            <a:r>
              <a:rPr lang="it-IT" sz="1800" b="0" kern="0" dirty="0" err="1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. 2014) 			gruppo Turismo (R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Sposabella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800" b="0" kern="0" dirty="0" err="1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. 2014) 			gruppo 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Professionali (V)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6725" y="203200"/>
            <a:ext cx="81375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PERIODICHE CHIUSE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Dicembre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206414"/>
              </p:ext>
            </p:extLst>
          </p:nvPr>
        </p:nvGraphicFramePr>
        <p:xfrm>
          <a:off x="179512" y="906955"/>
          <a:ext cx="8748972" cy="4955190"/>
        </p:xfrm>
        <a:graphic>
          <a:graphicData uri="http://schemas.openxmlformats.org/drawingml/2006/table">
            <a:tbl>
              <a:tblPr/>
              <a:tblGrid>
                <a:gridCol w="1409096"/>
                <a:gridCol w="967168"/>
                <a:gridCol w="864096"/>
                <a:gridCol w="864096"/>
                <a:gridCol w="1008112"/>
                <a:gridCol w="864096"/>
                <a:gridCol w="1008112"/>
                <a:gridCol w="1008112"/>
                <a:gridCol w="756084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16" marR="45716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7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19.149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43.271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45.660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34.126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32.598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381.494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15.814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10.109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21.513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25.205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16.224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203.305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7.951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6.182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19.214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14.129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14.945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161.514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16.675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2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26064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Totale (per 1.000)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5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1367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PERIODICI - 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Spazio Tabellare 2015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7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9318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319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465424"/>
              </p:ext>
            </p:extLst>
          </p:nvPr>
        </p:nvGraphicFramePr>
        <p:xfrm>
          <a:off x="251521" y="452922"/>
          <a:ext cx="8640959" cy="6205838"/>
        </p:xfrm>
        <a:graphic>
          <a:graphicData uri="http://schemas.openxmlformats.org/drawingml/2006/table">
            <a:tbl>
              <a:tblPr/>
              <a:tblGrid>
                <a:gridCol w="2155557"/>
                <a:gridCol w="700322"/>
                <a:gridCol w="716421"/>
                <a:gridCol w="708371"/>
                <a:gridCol w="903904"/>
                <a:gridCol w="864096"/>
                <a:gridCol w="936104"/>
                <a:gridCol w="864096"/>
                <a:gridCol w="792088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Dicembre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Fatturato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39.534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345.902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7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93.441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14.410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23.624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17.473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15.273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188.363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5.051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6.247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5.051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52.643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10.097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6.514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5.335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12.773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13.358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142.230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34.911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15.309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5.887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0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762652"/>
              </p:ext>
            </p:extLst>
          </p:nvPr>
        </p:nvGraphicFramePr>
        <p:xfrm>
          <a:off x="165864" y="852079"/>
          <a:ext cx="8788744" cy="5024534"/>
        </p:xfrm>
        <a:graphic>
          <a:graphicData uri="http://schemas.openxmlformats.org/drawingml/2006/table">
            <a:tbl>
              <a:tblPr/>
              <a:tblGrid>
                <a:gridCol w="1299912"/>
                <a:gridCol w="864096"/>
                <a:gridCol w="864096"/>
                <a:gridCol w="864096"/>
                <a:gridCol w="1080120"/>
                <a:gridCol w="936104"/>
                <a:gridCol w="1080120"/>
                <a:gridCol w="1008112"/>
                <a:gridCol w="792088"/>
              </a:tblGrid>
              <a:tr h="5896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r>
                        <a:rPr lang="it-IT" sz="15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35.592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14.942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19.284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1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-23,0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191824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Speciale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1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0342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0343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0344" name="Rectangle 90"/>
          <p:cNvSpPr>
            <a:spLocks noChangeArrowheads="1"/>
          </p:cNvSpPr>
          <p:nvPr/>
        </p:nvSpPr>
        <p:spPr bwMode="auto">
          <a:xfrm>
            <a:off x="385127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15595</TotalTime>
  <Words>1300</Words>
  <Application>Microsoft Office PowerPoint</Application>
  <PresentationFormat>Presentazione su schermo (4:3)</PresentationFormat>
  <Paragraphs>724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1_Default Design</vt:lpstr>
      <vt:lpstr> PRESENTAZIONE  DATI DICEMBRE 2015  OSSERVATORIO STAMPA - FCP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Testate divise per Gruppi Periodo Gennaio 2014 – Dicembre 2015 - FATTURATI (per 1.000) E SPAZI </vt:lpstr>
      <vt:lpstr> </vt:lpstr>
      <vt:lpstr> 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1509</cp:revision>
  <cp:lastPrinted>2016-01-26T17:16:49Z</cp:lastPrinted>
  <dcterms:created xsi:type="dcterms:W3CDTF">2006-03-29T09:09:15Z</dcterms:created>
  <dcterms:modified xsi:type="dcterms:W3CDTF">2016-01-26T17:47:29Z</dcterms:modified>
</cp:coreProperties>
</file>