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56" r:id="rId2"/>
    <p:sldId id="396" r:id="rId3"/>
    <p:sldId id="380" r:id="rId4"/>
    <p:sldId id="404" r:id="rId5"/>
    <p:sldId id="294" r:id="rId6"/>
    <p:sldId id="397" r:id="rId7"/>
    <p:sldId id="399" r:id="rId8"/>
    <p:sldId id="361" r:id="rId9"/>
    <p:sldId id="376" r:id="rId10"/>
    <p:sldId id="410" r:id="rId11"/>
    <p:sldId id="411" r:id="rId12"/>
    <p:sldId id="412" r:id="rId13"/>
    <p:sldId id="365" r:id="rId14"/>
  </p:sldIdLst>
  <p:sldSz cx="9144000" cy="6858000" type="screen4x3"/>
  <p:notesSz cx="6797675" cy="992822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FF"/>
    <a:srgbClr val="006600"/>
    <a:srgbClr val="CC0099"/>
    <a:srgbClr val="FF3399"/>
    <a:srgbClr val="FF99CC"/>
    <a:srgbClr val="00CC66"/>
    <a:srgbClr val="66FFCC"/>
    <a:srgbClr val="CC660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56" autoAdjust="0"/>
    <p:restoredTop sz="97711" autoAdjust="0"/>
  </p:normalViewPr>
  <p:slideViewPr>
    <p:cSldViewPr>
      <p:cViewPr>
        <p:scale>
          <a:sx n="70" d="100"/>
          <a:sy n="70" d="100"/>
        </p:scale>
        <p:origin x="-1578" y="-96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970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2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7B4249A0-F225-4BCF-A9D7-A661D363261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7805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7287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9" y="4714875"/>
            <a:ext cx="5437187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DF792CDF-CBEA-45BA-96A2-22A10E3B037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0009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1506DF-C629-4ECD-8C79-CD92669BD74C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TextBox 4"/>
          <p:cNvSpPr txBox="1"/>
          <p:nvPr userDrawn="1"/>
        </p:nvSpPr>
        <p:spPr>
          <a:xfrm>
            <a:off x="177800" y="6283325"/>
            <a:ext cx="4238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smtClean="0">
                <a:solidFill>
                  <a:srgbClr val="000000"/>
                </a:solidFill>
              </a:rPr>
              <a:pPr algn="r"/>
              <a:t>‹N›</a:t>
            </a:fld>
            <a:endParaRPr lang="it-IT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53778"/>
      </p:ext>
    </p:extLst>
  </p:cSld>
  <p:clrMapOvr>
    <a:masterClrMapping/>
  </p:clrMapOvr>
  <p:transition spd="med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0228789"/>
      </p:ext>
    </p:extLst>
  </p:cSld>
  <p:clrMapOvr>
    <a:masterClrMapping/>
  </p:clrMapOvr>
  <p:transition spd="med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638"/>
            <a:ext cx="2133600" cy="52117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248400" cy="5211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3685428"/>
      </p:ext>
    </p:extLst>
  </p:cSld>
  <p:clrMapOvr>
    <a:masterClrMapping/>
  </p:clrMapOvr>
  <p:transition spd="med">
    <p:strips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1371600"/>
            <a:ext cx="7772400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</p:spTree>
    <p:extLst>
      <p:ext uri="{BB962C8B-B14F-4D97-AF65-F5344CB8AC3E}">
        <p14:creationId xmlns:p14="http://schemas.microsoft.com/office/powerpoint/2010/main" val="325062323"/>
      </p:ext>
    </p:extLst>
  </p:cSld>
  <p:clrMapOvr>
    <a:masterClrMapping/>
  </p:clrMapOvr>
  <p:transition spd="med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6067287"/>
      </p:ext>
    </p:extLst>
  </p:cSld>
  <p:clrMapOvr>
    <a:masterClrMapping/>
  </p:clrMapOvr>
  <p:transition spd="med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514221"/>
      </p:ext>
    </p:extLst>
  </p:cSld>
  <p:clrMapOvr>
    <a:masterClrMapping/>
  </p:clrMapOvr>
  <p:transition spd="med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8728348"/>
      </p:ext>
    </p:extLst>
  </p:cSld>
  <p:clrMapOvr>
    <a:masterClrMapping/>
  </p:clrMapOvr>
  <p:transition spd="med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2752570"/>
      </p:ext>
    </p:extLst>
  </p:cSld>
  <p:clrMapOvr>
    <a:masterClrMapping/>
  </p:clrMapOvr>
  <p:transition spd="med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1763865"/>
      </p:ext>
    </p:extLst>
  </p:cSld>
  <p:clrMapOvr>
    <a:masterClrMapping/>
  </p:clrMapOvr>
  <p:transition spd="med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1383079"/>
      </p:ext>
    </p:extLst>
  </p:cSld>
  <p:clrMapOvr>
    <a:masterClrMapping/>
  </p:clrMapOvr>
  <p:transition spd="med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9501130"/>
      </p:ext>
    </p:extLst>
  </p:cSld>
  <p:clrMapOvr>
    <a:masterClrMapping/>
  </p:clrMapOvr>
  <p:transition spd="med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5321232"/>
      </p:ext>
    </p:extLst>
  </p:cSld>
  <p:clrMapOvr>
    <a:masterClrMapping/>
  </p:clrMapOvr>
  <p:transition spd="med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71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</p:txBody>
      </p:sp>
      <p:pic>
        <p:nvPicPr>
          <p:cNvPr id="4" name="Picture 2" descr="C:\MARKETING\PROGETTI\PPT REPLY TEMPLATE\elements\omini tutti colori 3d\green\reply_3d.png"/>
          <p:cNvPicPr>
            <a:picLocks noChangeAspect="1" noChangeArrowheads="1"/>
          </p:cNvPicPr>
          <p:nvPr userDrawn="1"/>
        </p:nvPicPr>
        <p:blipFill>
          <a:blip r:embed="rId14"/>
          <a:stretch>
            <a:fillRect/>
          </a:stretch>
        </p:blipFill>
        <p:spPr bwMode="auto">
          <a:xfrm>
            <a:off x="8327782" y="6039136"/>
            <a:ext cx="664033" cy="71913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 userDrawn="1"/>
        </p:nvSpPr>
        <p:spPr>
          <a:xfrm>
            <a:off x="177800" y="6283325"/>
            <a:ext cx="4238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smtClean="0">
                <a:solidFill>
                  <a:srgbClr val="000000"/>
                </a:solidFill>
              </a:rPr>
              <a:pPr algn="r"/>
              <a:t>‹N›</a:t>
            </a:fld>
            <a:endParaRPr lang="it-IT" sz="100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med">
    <p:strips dir="r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331913" y="1700808"/>
            <a:ext cx="6405562" cy="1542455"/>
          </a:xfrm>
          <a:solidFill>
            <a:srgbClr val="FFFFFF"/>
          </a:solidFill>
          <a:ln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PRESENTAZIONE </a:t>
            </a:r>
            <a:b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DATI OTTOBRE 2015</a:t>
            </a:r>
            <a:b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OSSERVATORIO STAMPA - FCP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5876925"/>
            <a:ext cx="4959350" cy="6477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ClrTx/>
            </a:pPr>
            <a:endParaRPr lang="it-IT" altLang="it-IT" sz="1800" smtClean="0"/>
          </a:p>
          <a:p>
            <a:pPr eaLnBrk="1" hangingPunct="1"/>
            <a:endParaRPr lang="it-IT" altLang="it-IT" sz="1800" smtClean="0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7" t="34375" r="44858" b="30972"/>
          <a:stretch>
            <a:fillRect/>
          </a:stretch>
        </p:blipFill>
        <p:spPr bwMode="auto">
          <a:xfrm>
            <a:off x="395288" y="3357563"/>
            <a:ext cx="4392612" cy="2376487"/>
          </a:xfrm>
          <a:prstGeom prst="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14444" r="74382" b="72963"/>
          <a:stretch>
            <a:fillRect/>
          </a:stretch>
        </p:blipFill>
        <p:spPr bwMode="auto">
          <a:xfrm>
            <a:off x="6571280" y="607040"/>
            <a:ext cx="1584325" cy="863600"/>
          </a:xfrm>
          <a:prstGeom prst="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1979613" y="6092825"/>
            <a:ext cx="4959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it-IT" altLang="it-IT" sz="2000" b="0" dirty="0">
                <a:latin typeface="Arial" panose="020B0604020202020204" pitchFamily="34" charset="0"/>
                <a:cs typeface="Arial" panose="020B0604020202020204" pitchFamily="34" charset="0"/>
              </a:rPr>
              <a:t>Milano</a:t>
            </a:r>
            <a:r>
              <a:rPr lang="it-IT" altLang="it-IT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, 26 novembre 2015</a:t>
            </a:r>
            <a:endParaRPr lang="it-IT" altLang="it-IT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533" name="Rectangle 6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79388" y="17807"/>
            <a:ext cx="8785225" cy="981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it-IT" alt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Testate divise per Gruppi</a:t>
            </a:r>
            <a:br>
              <a:rPr lang="it-IT" alt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alt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Periodo 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Gennaio 2014 – Ottobre 2015 </a:t>
            </a:r>
            <a:r>
              <a:rPr lang="it-IT" alt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altLang="it-IT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FATTURATI (per 1.000) E SPAZI</a:t>
            </a:r>
            <a:r>
              <a:rPr lang="it-IT" altLang="it-IT" sz="1800" dirty="0" smtClean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altLang="it-IT" sz="1800" dirty="0" smtClean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it-IT" sz="1800" dirty="0" smtClean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430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245397"/>
              </p:ext>
            </p:extLst>
          </p:nvPr>
        </p:nvGraphicFramePr>
        <p:xfrm>
          <a:off x="215900" y="1076325"/>
          <a:ext cx="8675687" cy="4936021"/>
        </p:xfrm>
        <a:graphic>
          <a:graphicData uri="http://schemas.openxmlformats.org/drawingml/2006/table">
            <a:tbl>
              <a:tblPr/>
              <a:tblGrid>
                <a:gridCol w="2846742"/>
                <a:gridCol w="995101"/>
                <a:gridCol w="995101"/>
                <a:gridCol w="995101"/>
                <a:gridCol w="995101"/>
                <a:gridCol w="899334"/>
                <a:gridCol w="949207"/>
              </a:tblGrid>
              <a:tr h="78600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 Netto (</a:t>
                      </a:r>
                      <a:r>
                        <a:rPr kumimoji="0" lang="it-IT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tabellare+speciale</a:t>
                      </a: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Spazi Tabellare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Tab.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Tab.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60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2014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2014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A - Femminili attualità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118.678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24.701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D - Femminili moda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62.678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-10,2%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8.881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-9,7%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6,26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6,29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538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M - Maschili stili di vita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18.771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3.738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9,8%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L - Maschili attualità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17.197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-8,7%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3.381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-12,6%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H - Familiari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16.720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-9,0%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8.669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-0,3%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T1 - Arredamento design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13.261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2.764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P - Automobile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11.924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-0,6%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1.505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-0,6%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5,49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5,61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6689358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95288" y="188913"/>
            <a:ext cx="8229600" cy="525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it-IT" altLang="it-IT" smtClean="0">
                <a:solidFill>
                  <a:srgbClr val="A19DFB"/>
                </a:solidFill>
              </a:rPr>
              <a:t/>
            </a:r>
            <a:br>
              <a:rPr lang="it-IT" altLang="it-IT" smtClean="0">
                <a:solidFill>
                  <a:srgbClr val="A19DFB"/>
                </a:solidFill>
              </a:rPr>
            </a:br>
            <a:endParaRPr lang="it-IT" altLang="it-IT" smtClean="0">
              <a:solidFill>
                <a:srgbClr val="A19DFB"/>
              </a:solidFill>
            </a:endParaRPr>
          </a:p>
        </p:txBody>
      </p:sp>
      <p:sp>
        <p:nvSpPr>
          <p:cNvPr id="15363" name="Rectangle 68"/>
          <p:cNvSpPr>
            <a:spLocks noChangeArrowheads="1"/>
          </p:cNvSpPr>
          <p:nvPr/>
        </p:nvSpPr>
        <p:spPr bwMode="auto">
          <a:xfrm>
            <a:off x="250825" y="188913"/>
            <a:ext cx="8569325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it-IT" sz="18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Periodo 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Gennaio 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2014 – Ottobre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2015</a:t>
            </a:r>
            <a:r>
              <a:rPr lang="it-IT" sz="180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- </a:t>
            </a:r>
            <a:r>
              <a:rPr lang="it-IT" sz="1800" i="1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FATTURATI </a:t>
            </a:r>
            <a:r>
              <a:rPr lang="it-IT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(per 1.000) E SPAZI</a:t>
            </a:r>
            <a:r>
              <a:rPr lang="it-IT" sz="1800" i="1" dirty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i="1" dirty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1800" i="1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468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255982"/>
              </p:ext>
            </p:extLst>
          </p:nvPr>
        </p:nvGraphicFramePr>
        <p:xfrm>
          <a:off x="250825" y="976982"/>
          <a:ext cx="8640764" cy="4936025"/>
        </p:xfrm>
        <a:graphic>
          <a:graphicData uri="http://schemas.openxmlformats.org/drawingml/2006/table">
            <a:tbl>
              <a:tblPr/>
              <a:tblGrid>
                <a:gridCol w="2732135"/>
                <a:gridCol w="1009480"/>
                <a:gridCol w="1009480"/>
                <a:gridCol w="1009480"/>
                <a:gridCol w="1009480"/>
                <a:gridCol w="910119"/>
                <a:gridCol w="960590"/>
              </a:tblGrid>
              <a:tr h="81626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 Netto (</a:t>
                      </a:r>
                      <a:r>
                        <a:rPr kumimoji="0" lang="it-IT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tabellare+speciale</a:t>
                      </a: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Spazi Tabellare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Tab.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Tab.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60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2014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2014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V - Professionali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10.272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-14,2%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2.806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-6,7%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U - Arredamento professionale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8.418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6,9%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2.415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O - Economia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7.652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1.024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7,29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7,40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G - Benessere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5.626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3.513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6,7%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T2 - Altri Arredamento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4.784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-10,8%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2.098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-4,9%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2,19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R - Turismo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3.848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29,9%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1.580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16,7%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M 1 - Altri Maschili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3.604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1.418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2,28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2,42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5203372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it-IT" altLang="it-IT" smtClean="0">
                <a:solidFill>
                  <a:srgbClr val="A19DFB"/>
                </a:solidFill>
              </a:rPr>
              <a:t/>
            </a:r>
            <a:br>
              <a:rPr lang="it-IT" altLang="it-IT" smtClean="0">
                <a:solidFill>
                  <a:srgbClr val="A19DFB"/>
                </a:solidFill>
              </a:rPr>
            </a:br>
            <a:endParaRPr lang="it-IT" altLang="it-IT" smtClean="0">
              <a:solidFill>
                <a:srgbClr val="A19DFB"/>
              </a:solidFill>
            </a:endParaRPr>
          </a:p>
        </p:txBody>
      </p:sp>
      <p:sp>
        <p:nvSpPr>
          <p:cNvPr id="6" name="Rectangle 68"/>
          <p:cNvSpPr>
            <a:spLocks noChangeArrowheads="1"/>
          </p:cNvSpPr>
          <p:nvPr/>
        </p:nvSpPr>
        <p:spPr bwMode="auto">
          <a:xfrm>
            <a:off x="250825" y="188913"/>
            <a:ext cx="8569325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it-IT" sz="18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Periodo 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Gennaio 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2014 – Ottobre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2015</a:t>
            </a:r>
            <a:r>
              <a:rPr lang="it-IT" sz="180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- </a:t>
            </a:r>
            <a:r>
              <a:rPr lang="it-IT" sz="1800" i="1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FATTURATI </a:t>
            </a:r>
            <a:r>
              <a:rPr lang="it-IT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(per 1.000) E SPAZI</a:t>
            </a:r>
            <a:r>
              <a:rPr lang="it-IT" sz="1800" i="1" dirty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i="1" dirty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1800" i="1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237778"/>
              </p:ext>
            </p:extLst>
          </p:nvPr>
        </p:nvGraphicFramePr>
        <p:xfrm>
          <a:off x="250825" y="976982"/>
          <a:ext cx="8640764" cy="4936025"/>
        </p:xfrm>
        <a:graphic>
          <a:graphicData uri="http://schemas.openxmlformats.org/drawingml/2006/table">
            <a:tbl>
              <a:tblPr/>
              <a:tblGrid>
                <a:gridCol w="2732135"/>
                <a:gridCol w="1009480"/>
                <a:gridCol w="1009480"/>
                <a:gridCol w="1009480"/>
                <a:gridCol w="1009480"/>
                <a:gridCol w="910119"/>
                <a:gridCol w="960590"/>
              </a:tblGrid>
              <a:tr h="81626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 Netto (</a:t>
                      </a:r>
                      <a:r>
                        <a:rPr kumimoji="0" lang="it-IT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tabellare+speciale</a:t>
                      </a: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Spazi Tabellare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Tab.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Tab.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60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2014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2014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E - Cucina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2.866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1.342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10,3%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W - Moto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2.686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1.081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2,23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2,22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Y - Varie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2.341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8,2%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2.115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X - Natura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1.798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-17,3%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534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-14,0%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B - Altri Femminili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636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21,4%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1.190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26,5%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I - Guide e altri Familiari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589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1.033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19,8%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S - Bambini e ragazzi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-33,8%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-31,9%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1,76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73806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133600"/>
            <a:ext cx="7772400" cy="11525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it-IT" altLang="it-IT" sz="2800" b="1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FINE</a:t>
            </a:r>
          </a:p>
          <a:p>
            <a:pPr algn="ctr" eaLnBrk="1" hangingPunct="1">
              <a:buFontTx/>
              <a:buNone/>
            </a:pPr>
            <a:r>
              <a:rPr lang="it-IT" altLang="it-IT" sz="2800" b="1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PRESENTAZIONE</a:t>
            </a:r>
          </a:p>
        </p:txBody>
      </p:sp>
      <p:pic>
        <p:nvPicPr>
          <p:cNvPr id="232452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14444" r="74382" b="72963"/>
          <a:stretch>
            <a:fillRect/>
          </a:stretch>
        </p:blipFill>
        <p:spPr bwMode="auto">
          <a:xfrm>
            <a:off x="6443663" y="657225"/>
            <a:ext cx="1668462" cy="1250950"/>
          </a:xfrm>
          <a:noFill/>
          <a:ln w="1270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24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7" t="34375" r="44858" b="30972"/>
          <a:stretch>
            <a:fillRect/>
          </a:stretch>
        </p:blipFill>
        <p:spPr bwMode="auto">
          <a:xfrm>
            <a:off x="395288" y="3357563"/>
            <a:ext cx="4392612" cy="2376487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215900" y="333375"/>
            <a:ext cx="849630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TESTATE QUOTIDIANE NUOVE nel periodo 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Gennaio </a:t>
            </a:r>
            <a:r>
              <a:rPr lang="it-IT" alt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2014 – Ottobre 2015</a:t>
            </a:r>
            <a:endParaRPr lang="it-IT" alt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11188" y="1171074"/>
            <a:ext cx="7993062" cy="1007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endParaRPr lang="it-IT" sz="1800" b="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Quotidiano del Sud (Settembre 2014)</a:t>
            </a:r>
            <a:endParaRPr lang="it-IT" sz="1800" b="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15106" y="2997200"/>
            <a:ext cx="8497888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TESTATE QUOTIDIANE CHIUSE nel periodo 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Gennaio </a:t>
            </a:r>
            <a:r>
              <a:rPr lang="it-IT" alt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2014 – Ottobre 2015</a:t>
            </a:r>
            <a:endParaRPr lang="it-IT" alt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77" name="Straight Connector 6"/>
          <p:cNvCxnSpPr>
            <a:cxnSpLocks noChangeShapeType="1"/>
          </p:cNvCxnSpPr>
          <p:nvPr/>
        </p:nvCxnSpPr>
        <p:spPr bwMode="auto">
          <a:xfrm>
            <a:off x="611188" y="3213100"/>
            <a:ext cx="7345362" cy="1444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11188" y="4091477"/>
            <a:ext cx="7993062" cy="171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Corriere Mercantile (Agosto 2015)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Gazzetta del Lunedì (Agosto 2015)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>
                <a:latin typeface="Arial" panose="020B0604020202020204" pitchFamily="34" charset="0"/>
                <a:cs typeface="Arial" panose="020B0604020202020204" pitchFamily="34" charset="0"/>
              </a:rPr>
              <a:t>Quotidiano della Basilicata (Giugno 2014)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>
                <a:latin typeface="Arial" panose="020B0604020202020204" pitchFamily="34" charset="0"/>
                <a:cs typeface="Arial" panose="020B0604020202020204" pitchFamily="34" charset="0"/>
              </a:rPr>
              <a:t>Quotidiano di Calabria (Giugno 2014)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Tx/>
              <a:buChar char="•"/>
              <a:defRPr/>
            </a:pPr>
            <a:endParaRPr lang="it-IT" sz="1800" b="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18" name="Text Box 66"/>
          <p:cNvSpPr txBox="1">
            <a:spLocks noChangeArrowheads="1"/>
          </p:cNvSpPr>
          <p:nvPr/>
        </p:nvSpPr>
        <p:spPr bwMode="auto">
          <a:xfrm>
            <a:off x="0" y="210543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QUOTIDIANI - </a:t>
            </a:r>
            <a:r>
              <a:rPr lang="it-IT" alt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Fatturato (per 1.000) e Spazi</a:t>
            </a: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it-IT" altLang="it-IT" sz="2000" i="1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Group 1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379186"/>
              </p:ext>
            </p:extLst>
          </p:nvPr>
        </p:nvGraphicFramePr>
        <p:xfrm>
          <a:off x="323530" y="1268760"/>
          <a:ext cx="8496942" cy="3763936"/>
        </p:xfrm>
        <a:graphic>
          <a:graphicData uri="http://schemas.openxmlformats.org/drawingml/2006/table">
            <a:tbl>
              <a:tblPr/>
              <a:tblGrid>
                <a:gridCol w="1152126"/>
                <a:gridCol w="851980"/>
                <a:gridCol w="868446"/>
                <a:gridCol w="936421"/>
                <a:gridCol w="943553"/>
                <a:gridCol w="936104"/>
                <a:gridCol w="1080120"/>
                <a:gridCol w="864096"/>
                <a:gridCol w="864096"/>
              </a:tblGrid>
              <a:tr h="792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</a:t>
                      </a:r>
                    </a:p>
                  </a:txBody>
                  <a:tcPr marL="91454" marR="9145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Aprile</a:t>
                      </a:r>
                      <a:endParaRPr lang="it-IT" sz="15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Maggio</a:t>
                      </a:r>
                      <a:endParaRPr lang="it-IT" sz="15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  <a:endParaRPr lang="it-IT" sz="15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Luglio</a:t>
                      </a:r>
                      <a:endParaRPr lang="it-IT" sz="15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</a:t>
                      </a:r>
                      <a:endParaRPr lang="it-IT" sz="15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Settembre</a:t>
                      </a:r>
                      <a:endParaRPr lang="it-IT" sz="15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Ottobre</a:t>
                      </a:r>
                      <a:endParaRPr lang="it-IT" sz="15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</a:t>
                      </a:r>
                      <a:r>
                        <a:rPr lang="it-IT" sz="15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it-IT" sz="15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2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Fatturato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Quotidiani</a:t>
                      </a:r>
                    </a:p>
                  </a:txBody>
                  <a:tcPr marL="91454" marR="9145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59.343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66.767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58.538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44.253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35.179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60.673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69.925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560.940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4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54" marR="9145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-7,9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2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Spazi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Quotidiani</a:t>
                      </a:r>
                    </a:p>
                  </a:txBody>
                  <a:tcPr marL="91454" marR="9145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34.704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38.058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38.548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35.988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27.070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35.713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41.168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345.770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4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54" marR="9145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 dirty="0"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9" name="Text Box 3"/>
          <p:cNvSpPr txBox="1">
            <a:spLocks noChangeArrowheads="1"/>
          </p:cNvSpPr>
          <p:nvPr/>
        </p:nvSpPr>
        <p:spPr bwMode="auto">
          <a:xfrm>
            <a:off x="0" y="18202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QUOTIDIANI– </a:t>
            </a:r>
            <a:r>
              <a:rPr lang="it-IT" alt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Fatturato (per 1.000) e Spazi </a:t>
            </a: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it-IT" altLang="it-IT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Group 1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261327"/>
              </p:ext>
            </p:extLst>
          </p:nvPr>
        </p:nvGraphicFramePr>
        <p:xfrm>
          <a:off x="179512" y="475274"/>
          <a:ext cx="8496944" cy="6122078"/>
        </p:xfrm>
        <a:graphic>
          <a:graphicData uri="http://schemas.openxmlformats.org/drawingml/2006/table">
            <a:tbl>
              <a:tblPr/>
              <a:tblGrid>
                <a:gridCol w="1368152"/>
                <a:gridCol w="864096"/>
                <a:gridCol w="864107"/>
                <a:gridCol w="852214"/>
                <a:gridCol w="917769"/>
                <a:gridCol w="822294"/>
                <a:gridCol w="1008112"/>
                <a:gridCol w="864096"/>
                <a:gridCol w="936104"/>
              </a:tblGrid>
              <a:tr h="3600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</a:t>
                      </a: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Aprile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Maggio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Luglio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Settembre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Ottobre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</a:t>
                      </a: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it-IT" sz="13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48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Fatturato </a:t>
                      </a:r>
                      <a:r>
                        <a:rPr kumimoji="0" 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Com.Nazionale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25.377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30.035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26.872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14.705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12.396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28.600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35.147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238.198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05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-7,5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-5,6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11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Spazi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Com.Nazionale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7.285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8.068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7.713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5.244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3.779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7.561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10.201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65.685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37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11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Fatturato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Com.Locale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17.539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20.480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18.776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14.537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11.316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18.957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21.033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171.780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89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-8,0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48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Spazi           </a:t>
                      </a:r>
                      <a:r>
                        <a:rPr kumimoji="0" 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Com.Locale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24.511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27.063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28.447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27.650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21.277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25.537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28.382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252.847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07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-7,4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11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Fatturato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 Servizio</a:t>
                      </a: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11.310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11.226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8.333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9.921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6.629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7.921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8.645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97.858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79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28,7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-9,3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-9,3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75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Spazi    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 Servizio</a:t>
                      </a: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1.785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1.747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1.450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2.028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1.182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1.628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1.574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16.366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54" marR="9145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19,3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17,3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-2,0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 dirty="0">
                          <a:effectLst/>
                          <a:latin typeface="Arial"/>
                        </a:rPr>
                        <a:t>7,9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352" y="1340768"/>
            <a:ext cx="8928991" cy="4032448"/>
          </a:xfrm>
        </p:spPr>
        <p:txBody>
          <a:bodyPr/>
          <a:lstStyle/>
          <a:p>
            <a:pPr marL="360000" indent="-324000" eaLnBrk="1" hangingPunct="1">
              <a:lnSpc>
                <a:spcPct val="150000"/>
              </a:lnSpc>
              <a:spcBef>
                <a:spcPts val="600"/>
              </a:spcBef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Cotto 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e Mangiato (</a:t>
            </a:r>
            <a:r>
              <a:rPr lang="it-IT" altLang="it-IT" sz="1800" dirty="0" err="1">
                <a:latin typeface="Arial" panose="020B0604020202020204" pitchFamily="34" charset="0"/>
                <a:cs typeface="Arial" panose="020B0604020202020204" pitchFamily="34" charset="0"/>
              </a:rPr>
              <a:t>Lug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. 2014)	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	gruppo Cucina (E)</a:t>
            </a:r>
          </a:p>
          <a:p>
            <a:pPr marL="360000" indent="-324000" eaLnBrk="1" hangingPunct="1">
              <a:lnSpc>
                <a:spcPct val="150000"/>
              </a:lnSpc>
              <a:spcBef>
                <a:spcPts val="600"/>
              </a:spcBef>
            </a:pP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Cucchiaio 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d’Argento Collection (</a:t>
            </a:r>
            <a:r>
              <a:rPr lang="it-IT" sz="1800" dirty="0" err="1">
                <a:latin typeface="Arial" panose="020B0604020202020204" pitchFamily="34" charset="0"/>
                <a:cs typeface="Arial" panose="020B0604020202020204" pitchFamily="34" charset="0"/>
              </a:rPr>
              <a:t>Apr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. 2014)	gruppo Cucina (E)</a:t>
            </a:r>
          </a:p>
          <a:p>
            <a:pPr marL="360000" indent="-324000" eaLnBrk="1" hangingPunct="1">
              <a:lnSpc>
                <a:spcPct val="150000"/>
              </a:lnSpc>
              <a:spcBef>
                <a:spcPts val="600"/>
              </a:spcBef>
            </a:pP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Gattopardo 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sz="1800" dirty="0" err="1">
                <a:latin typeface="Arial" panose="020B0604020202020204" pitchFamily="34" charset="0"/>
                <a:cs typeface="Arial" panose="020B0604020202020204" pitchFamily="34" charset="0"/>
              </a:rPr>
              <a:t>Mag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. 2014)			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gruppo Maschili Stili di Vita (M)</a:t>
            </a:r>
            <a:endParaRPr lang="it-IT" alt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24000" eaLnBrk="1" hangingPunct="1">
              <a:lnSpc>
                <a:spcPct val="150000"/>
              </a:lnSpc>
              <a:spcBef>
                <a:spcPts val="600"/>
              </a:spcBef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Il mio Papa (Mar. 2014)			gruppo Familiari (H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60000" indent="-324000" eaLnBrk="1" hangingPunct="1">
              <a:lnSpc>
                <a:spcPct val="150000"/>
              </a:lnSpc>
              <a:spcBef>
                <a:spcPts val="600"/>
              </a:spcBef>
            </a:pP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Il Segreto </a:t>
            </a:r>
            <a:r>
              <a:rPr lang="fr-F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(Set. 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2014)			</a:t>
            </a:r>
            <a:r>
              <a:rPr lang="fr-F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gruppo Altri femminili (B)</a:t>
            </a:r>
            <a:endParaRPr lang="it-IT" alt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24000" eaLnBrk="1" hangingPunct="1">
              <a:lnSpc>
                <a:spcPct val="150000"/>
              </a:lnSpc>
              <a:spcBef>
                <a:spcPts val="600"/>
              </a:spcBef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MC #LIKES (</a:t>
            </a:r>
            <a:r>
              <a:rPr lang="it-IT" altLang="it-IT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Ott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 2015)				gruppo Femminili Moda (D)</a:t>
            </a:r>
          </a:p>
          <a:p>
            <a:pPr marL="360000" indent="-324000" eaLnBrk="1" hangingPunct="1">
              <a:lnSpc>
                <a:spcPct val="150000"/>
              </a:lnSpc>
              <a:spcBef>
                <a:spcPts val="600"/>
              </a:spcBef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Nuovo TV (Set. 2015)				gruppo Familiari (H)</a:t>
            </a:r>
          </a:p>
          <a:p>
            <a:pPr marL="360000" indent="-324000" eaLnBrk="1" hangingPunct="1">
              <a:lnSpc>
                <a:spcPct val="150000"/>
              </a:lnSpc>
              <a:spcBef>
                <a:spcPts val="600"/>
              </a:spcBef>
            </a:pP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Quarto grado 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altLang="it-IT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Mag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 2015)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gruppo Altri femminili (B)</a:t>
            </a:r>
            <a:endParaRPr lang="it-IT" alt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" indent="0" eaLnBrk="1" hangingPunct="1">
              <a:lnSpc>
                <a:spcPct val="150000"/>
              </a:lnSpc>
              <a:spcBef>
                <a:spcPts val="600"/>
              </a:spcBef>
              <a:buNone/>
            </a:pPr>
            <a:endParaRPr lang="it-IT" alt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endParaRPr lang="it-IT" altLang="it-IT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0" y="292431"/>
            <a:ext cx="9143999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TESTATE PERIODICHE NUOVE nel periodo 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Gennaio </a:t>
            </a:r>
            <a:r>
              <a:rPr lang="it-IT" alt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2014 – Ottobre 2015</a:t>
            </a:r>
            <a:endParaRPr lang="it-IT" alt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7504" y="1196752"/>
            <a:ext cx="8785671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Automobile Club (Gen. 2014)		gruppo Automobile (P)</a:t>
            </a:r>
            <a:endParaRPr lang="it-IT" sz="1800" b="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fr-FR" sz="1800" b="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Cambio</a:t>
            </a:r>
            <a:r>
              <a:rPr lang="fr-FR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Automobile (Mar. 2014)		</a:t>
            </a:r>
            <a:r>
              <a:rPr lang="it-IT" sz="1800" b="0" kern="0" dirty="0">
                <a:latin typeface="Arial" panose="020B0604020202020204" pitchFamily="34" charset="0"/>
                <a:cs typeface="Arial" panose="020B0604020202020204" pitchFamily="34" charset="0"/>
              </a:rPr>
              <a:t>gruppo Automobile (P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Donna Moderna Wellness (</a:t>
            </a:r>
            <a:r>
              <a:rPr lang="it-IT" sz="1800" b="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Mag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. 2014)	gruppo Benessere  (G)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GQ Style (</a:t>
            </a:r>
            <a:r>
              <a:rPr lang="it-IT" sz="1800" b="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Dic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1800" b="0" kern="0" dirty="0">
                <a:latin typeface="Arial" panose="020B0604020202020204" pitchFamily="34" charset="0"/>
                <a:cs typeface="Arial" panose="020B0604020202020204" pitchFamily="34" charset="0"/>
              </a:rPr>
              <a:t>2014)			gruppo 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Maschili stili di vita (M)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Grazia Casa (Set. 2015)</a:t>
            </a:r>
            <a:r>
              <a:rPr lang="it-IT" sz="1800" b="0" kern="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gruppo Arredamento Design (T1)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Home (</a:t>
            </a:r>
            <a:r>
              <a:rPr lang="it-IT" sz="1800" b="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Dic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. 2014)			gruppo Altri arredamento (T2)</a:t>
            </a:r>
            <a:endParaRPr lang="it-IT" sz="1800" b="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Myself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it-IT" sz="1800" b="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Lug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1800" b="0" kern="0" dirty="0">
                <a:latin typeface="Arial" panose="020B0604020202020204" pitchFamily="34" charset="0"/>
                <a:cs typeface="Arial" panose="020B0604020202020204" pitchFamily="34" charset="0"/>
              </a:rPr>
              <a:t>2014)			gruppo Femminili Moda (D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>
                <a:latin typeface="Arial" panose="020B0604020202020204" pitchFamily="34" charset="0"/>
                <a:cs typeface="Arial" panose="020B0604020202020204" pitchFamily="34" charset="0"/>
              </a:rPr>
              <a:t>Partiamo (</a:t>
            </a:r>
            <a:r>
              <a:rPr lang="it-IT" sz="1800" b="0" kern="0" dirty="0" err="1">
                <a:latin typeface="Arial" panose="020B0604020202020204" pitchFamily="34" charset="0"/>
                <a:cs typeface="Arial" panose="020B0604020202020204" pitchFamily="34" charset="0"/>
              </a:rPr>
              <a:t>Dic</a:t>
            </a:r>
            <a:r>
              <a:rPr lang="it-IT" sz="1800" b="0" kern="0" dirty="0">
                <a:latin typeface="Arial" panose="020B0604020202020204" pitchFamily="34" charset="0"/>
                <a:cs typeface="Arial" panose="020B0604020202020204" pitchFamily="34" charset="0"/>
              </a:rPr>
              <a:t>. 2014) 			gruppo Turismo (R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it-IT" sz="1800" b="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Sposabella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b="0" kern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1800" b="0" kern="0" dirty="0" err="1">
                <a:latin typeface="Arial" panose="020B0604020202020204" pitchFamily="34" charset="0"/>
                <a:cs typeface="Arial" panose="020B0604020202020204" pitchFamily="34" charset="0"/>
              </a:rPr>
              <a:t>Dic</a:t>
            </a:r>
            <a:r>
              <a:rPr lang="it-IT" sz="1800" b="0" kern="0" dirty="0">
                <a:latin typeface="Arial" panose="020B0604020202020204" pitchFamily="34" charset="0"/>
                <a:cs typeface="Arial" panose="020B0604020202020204" pitchFamily="34" charset="0"/>
              </a:rPr>
              <a:t>. 2014) 			gruppo </a:t>
            </a:r>
            <a:r>
              <a:rPr lang="it-IT" sz="18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Professionali (V)</a:t>
            </a:r>
            <a:endParaRPr lang="it-IT" sz="1800" b="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defRPr/>
            </a:pPr>
            <a:endParaRPr lang="it-IT" sz="1800" b="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66725" y="203200"/>
            <a:ext cx="8137525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TESTATE PERIODICHE CHIUSE nel periodo 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Gennaio </a:t>
            </a:r>
            <a:r>
              <a:rPr lang="it-IT" alt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2014 </a:t>
            </a: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it-IT" alt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Ottobre 2015</a:t>
            </a:r>
            <a:endParaRPr lang="it-IT" alt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492609"/>
              </p:ext>
            </p:extLst>
          </p:nvPr>
        </p:nvGraphicFramePr>
        <p:xfrm>
          <a:off x="282584" y="881424"/>
          <a:ext cx="8568952" cy="5168550"/>
        </p:xfrm>
        <a:graphic>
          <a:graphicData uri="http://schemas.openxmlformats.org/drawingml/2006/table">
            <a:tbl>
              <a:tblPr/>
              <a:tblGrid>
                <a:gridCol w="1512168"/>
                <a:gridCol w="864096"/>
                <a:gridCol w="864096"/>
                <a:gridCol w="864096"/>
                <a:gridCol w="864096"/>
                <a:gridCol w="792088"/>
                <a:gridCol w="1049056"/>
                <a:gridCol w="936104"/>
                <a:gridCol w="823152"/>
              </a:tblGrid>
              <a:tr h="3600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</a:t>
                      </a:r>
                    </a:p>
                  </a:txBody>
                  <a:tcPr marL="45716" marR="45716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Aprile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Maggio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Luglio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Settembre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Ottobre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</a:t>
                      </a: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33" marR="91433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40.389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36.308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28.284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19.149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16.274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43.271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45.654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314.764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sng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09E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Settimanali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33" marR="91433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19.212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21.029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15.814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10.109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9.956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21.513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25.205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167.883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-8,6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sng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Mensili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33" marR="91433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20.186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13.292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11.432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7.951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6.182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18.831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19.207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132.434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sng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Altre Periodicità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33" marR="91433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991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1.986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1.038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1.088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2.926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1.242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14.447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329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-18,8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-47,1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-7,9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0" y="260648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PERIODICI - </a:t>
            </a:r>
            <a:r>
              <a:rPr lang="it-IT" alt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Fatturato Totale (per 1.000) </a:t>
            </a: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it-IT" altLang="it-IT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65" name="Text Box 87"/>
          <p:cNvSpPr txBox="1">
            <a:spLocks noChangeArrowheads="1"/>
          </p:cNvSpPr>
          <p:nvPr/>
        </p:nvSpPr>
        <p:spPr bwMode="auto">
          <a:xfrm>
            <a:off x="1676400" y="3124200"/>
            <a:ext cx="8382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 b="0">
              <a:latin typeface="Arial" charset="0"/>
            </a:endParaRPr>
          </a:p>
        </p:txBody>
      </p:sp>
      <p:sp>
        <p:nvSpPr>
          <p:cNvPr id="11367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79388" y="-27384"/>
            <a:ext cx="86407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   PERIODICI - </a:t>
            </a:r>
            <a:r>
              <a:rPr lang="it-IT" altLang="it-IT" sz="1800" i="1" dirty="0">
                <a:latin typeface="Arial" panose="020B0604020202020204" pitchFamily="34" charset="0"/>
                <a:cs typeface="Arial" panose="020B0604020202020204" pitchFamily="34" charset="0"/>
              </a:rPr>
              <a:t>Fatturato (per 1.000) </a:t>
            </a:r>
            <a:r>
              <a:rPr lang="it-IT" altLang="it-IT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 Spazio Tabellare 2015</a:t>
            </a:r>
            <a:endParaRPr lang="it-IT" altLang="it-IT" sz="1800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17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9318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9319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graphicFrame>
        <p:nvGraphicFramePr>
          <p:cNvPr id="8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93643"/>
              </p:ext>
            </p:extLst>
          </p:nvPr>
        </p:nvGraphicFramePr>
        <p:xfrm>
          <a:off x="251521" y="452922"/>
          <a:ext cx="8424935" cy="6205838"/>
        </p:xfrm>
        <a:graphic>
          <a:graphicData uri="http://schemas.openxmlformats.org/drawingml/2006/table">
            <a:tbl>
              <a:tblPr/>
              <a:tblGrid>
                <a:gridCol w="2155557"/>
                <a:gridCol w="700322"/>
                <a:gridCol w="716421"/>
                <a:gridCol w="708371"/>
                <a:gridCol w="708371"/>
                <a:gridCol w="772769"/>
                <a:gridCol w="934932"/>
                <a:gridCol w="792088"/>
                <a:gridCol w="936104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</a:t>
                      </a:r>
                    </a:p>
                  </a:txBody>
                  <a:tcPr marL="45708" marR="45708"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Aprile</a:t>
                      </a:r>
                      <a:endParaRPr lang="it-IT" sz="12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Maggio</a:t>
                      </a:r>
                      <a:endParaRPr lang="it-IT" sz="12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  <a:endParaRPr lang="it-IT" sz="12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Luglio</a:t>
                      </a:r>
                      <a:endParaRPr lang="it-IT" sz="12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</a:t>
                      </a:r>
                      <a:endParaRPr lang="it-IT" sz="12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Settembre</a:t>
                      </a:r>
                      <a:endParaRPr lang="it-IT" sz="12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Ottobre</a:t>
                      </a:r>
                      <a:endParaRPr lang="it-IT" sz="12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2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it-IT" sz="1200" b="0" i="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</a:t>
                      </a:r>
                      <a:r>
                        <a:rPr lang="it-IT" sz="12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2015</a:t>
                      </a:r>
                      <a:endParaRPr lang="it-IT" sz="12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Fatturato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Tabellare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36.975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32.660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25.417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16.941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14.805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39.534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40.929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285.123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76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-8,6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effectLst/>
                          <a:latin typeface="Arial"/>
                        </a:rPr>
                        <a:t>-4,8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Spazi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Tabellare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9.672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9.257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7.511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5.835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5.201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9.653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10.501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76.020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1415" marR="91415"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09E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Fatt. Tabellare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09E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Settimanali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17.915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18.996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14.410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9.446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9.388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19.946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23.624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155.617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-9,4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-5,6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09E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Spazio Tabellare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09E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Settimanali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4.978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5.369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4.290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3.565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3.479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5.051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6.247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42.823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1415" marR="91415"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Fatt. Tabellare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Mensili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18.151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11.849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10.097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6.514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5.335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16.796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16.181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116.098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-7,7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Spazio Tabellare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Mensili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4.300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3.230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2.789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1.870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1.634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3.651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3.827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28.217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1415" marR="91415"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Fatt. Tabellare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Altre Periodicità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909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1.815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910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981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2.792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1.123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13.408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65,5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-9,5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-41,5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Spazio Tabellare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Altre Periodicità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394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657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432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399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951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427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4.980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0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1415" marR="91415"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28,8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17,4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-40,1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 dirty="0">
                          <a:effectLst/>
                          <a:latin typeface="Arial"/>
                        </a:rPr>
                        <a:t>-4,9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77552"/>
              </p:ext>
            </p:extLst>
          </p:nvPr>
        </p:nvGraphicFramePr>
        <p:xfrm>
          <a:off x="179512" y="852079"/>
          <a:ext cx="8784976" cy="5214270"/>
        </p:xfrm>
        <a:graphic>
          <a:graphicData uri="http://schemas.openxmlformats.org/drawingml/2006/table">
            <a:tbl>
              <a:tblPr/>
              <a:tblGrid>
                <a:gridCol w="1368152"/>
                <a:gridCol w="954120"/>
                <a:gridCol w="924073"/>
                <a:gridCol w="883226"/>
                <a:gridCol w="815286"/>
                <a:gridCol w="951166"/>
                <a:gridCol w="1088753"/>
                <a:gridCol w="936104"/>
                <a:gridCol w="864096"/>
              </a:tblGrid>
              <a:tr h="5896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</a:t>
                      </a:r>
                    </a:p>
                  </a:txBody>
                  <a:tcPr marL="45708" marR="45708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Aprile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Maggio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Luglio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Settembre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Ottobre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</a:t>
                      </a: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2015</a:t>
                      </a:r>
                    </a:p>
                  </a:txBody>
                  <a:tcPr marL="90014" marR="90014" marT="46807" marB="468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15" marR="91415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3.414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3.648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2.867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1.469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3.737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4.725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29.641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37,1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09E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Settimanali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15" marR="91415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1.297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2.034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1.403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663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569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1.567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1.580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12.266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59,4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-39,7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11,6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Mensili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15" marR="91415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2.035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1.443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1.335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1.438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847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2.036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3.026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006600"/>
                          </a:solidFill>
                          <a:effectLst/>
                          <a:latin typeface="Arial"/>
                        </a:rPr>
                        <a:t>16.336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>
                          <a:effectLst/>
                          <a:latin typeface="Arial"/>
                        </a:rPr>
                        <a:t>-4,2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3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Altre Periodicità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precedente</a:t>
                      </a:r>
                    </a:p>
                  </a:txBody>
                  <a:tcPr marL="91415" marR="91415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none" strike="noStrike">
                          <a:solidFill>
                            <a:srgbClr val="CC0099"/>
                          </a:solidFill>
                          <a:effectLst/>
                          <a:latin typeface="Arial"/>
                        </a:rPr>
                        <a:t>1.039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1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490,8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97,7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18,6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-19,8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-29,8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>
                          <a:effectLst/>
                          <a:latin typeface="Arial"/>
                        </a:rPr>
                        <a:t>-58,7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0" i="0" u="none" strike="noStrike" dirty="0">
                          <a:effectLst/>
                          <a:latin typeface="Arial"/>
                        </a:rPr>
                        <a:t>-72,1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i="0" u="sng" strike="noStrike" dirty="0">
                          <a:effectLst/>
                          <a:latin typeface="Arial"/>
                        </a:rPr>
                        <a:t>-24,9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79388" y="191824"/>
            <a:ext cx="86407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PERIODICI - </a:t>
            </a:r>
            <a:r>
              <a:rPr lang="it-IT" alt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Fatturato (per 1.000) Speciale </a:t>
            </a: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it-IT" altLang="it-IT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41" name="Text Box 87"/>
          <p:cNvSpPr txBox="1">
            <a:spLocks noChangeArrowheads="1"/>
          </p:cNvSpPr>
          <p:nvPr/>
        </p:nvSpPr>
        <p:spPr bwMode="auto">
          <a:xfrm>
            <a:off x="1676400" y="3124200"/>
            <a:ext cx="8382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 b="0">
              <a:latin typeface="Arial" charset="0"/>
            </a:endParaRPr>
          </a:p>
        </p:txBody>
      </p:sp>
      <p:sp>
        <p:nvSpPr>
          <p:cNvPr id="10342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10343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10344" name="Rectangle 90"/>
          <p:cNvSpPr>
            <a:spLocks noChangeArrowheads="1"/>
          </p:cNvSpPr>
          <p:nvPr/>
        </p:nvSpPr>
        <p:spPr bwMode="auto">
          <a:xfrm>
            <a:off x="385127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1_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15507</TotalTime>
  <Words>1302</Words>
  <Application>Microsoft Office PowerPoint</Application>
  <PresentationFormat>Presentazione su schermo (4:3)</PresentationFormat>
  <Paragraphs>726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1_Default Design</vt:lpstr>
      <vt:lpstr> PRESENTAZIONE  DATI OTTOBRE 2015  OSSERVATORIO STAMPA - FCP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Testate divise per Gruppi Periodo Gennaio 2014 – Ottobre 2015 - FATTURATI (per 1.000) E SPAZI </vt:lpstr>
      <vt:lpstr> </vt:lpstr>
      <vt:lpstr> </vt:lpstr>
      <vt:lpstr>Presentazione standard di PowerPoint</vt:lpstr>
    </vt:vector>
  </TitlesOfParts>
  <Company>Reply Consulting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Dati Mensili Osservatorio Stampa</dc:title>
  <dc:creator>FCP</dc:creator>
  <cp:lastModifiedBy>Selvaggi Laura</cp:lastModifiedBy>
  <cp:revision>1501</cp:revision>
  <cp:lastPrinted>2015-11-25T09:38:17Z</cp:lastPrinted>
  <dcterms:created xsi:type="dcterms:W3CDTF">2006-03-29T09:09:15Z</dcterms:created>
  <dcterms:modified xsi:type="dcterms:W3CDTF">2015-11-25T14:18:47Z</dcterms:modified>
</cp:coreProperties>
</file>